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8"/>
  </p:notesMasterIdLst>
  <p:handoutMasterIdLst>
    <p:handoutMasterId r:id="rId49"/>
  </p:handoutMasterIdLst>
  <p:sldIdLst>
    <p:sldId id="256" r:id="rId2"/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09" r:id="rId11"/>
    <p:sldId id="496" r:id="rId12"/>
    <p:sldId id="494" r:id="rId13"/>
    <p:sldId id="504" r:id="rId14"/>
    <p:sldId id="519" r:id="rId15"/>
    <p:sldId id="501" r:id="rId16"/>
    <p:sldId id="502" r:id="rId17"/>
    <p:sldId id="510" r:id="rId18"/>
    <p:sldId id="520" r:id="rId19"/>
    <p:sldId id="507" r:id="rId20"/>
    <p:sldId id="521" r:id="rId21"/>
    <p:sldId id="361" r:id="rId22"/>
    <p:sldId id="404" r:id="rId23"/>
    <p:sldId id="508" r:id="rId24"/>
    <p:sldId id="522" r:id="rId25"/>
    <p:sldId id="429" r:id="rId26"/>
    <p:sldId id="403" r:id="rId27"/>
    <p:sldId id="446" r:id="rId28"/>
    <p:sldId id="463" r:id="rId29"/>
    <p:sldId id="464" r:id="rId30"/>
    <p:sldId id="465" r:id="rId31"/>
    <p:sldId id="468" r:id="rId32"/>
    <p:sldId id="469" r:id="rId33"/>
    <p:sldId id="470" r:id="rId34"/>
    <p:sldId id="471" r:id="rId35"/>
    <p:sldId id="472" r:id="rId36"/>
    <p:sldId id="461" r:id="rId37"/>
    <p:sldId id="525" r:id="rId38"/>
    <p:sldId id="332" r:id="rId39"/>
    <p:sldId id="524" r:id="rId40"/>
    <p:sldId id="359" r:id="rId41"/>
    <p:sldId id="526" r:id="rId42"/>
    <p:sldId id="527" r:id="rId43"/>
    <p:sldId id="528" r:id="rId44"/>
    <p:sldId id="523" r:id="rId45"/>
    <p:sldId id="270" r:id="rId46"/>
    <p:sldId id="401" r:id="rId4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FF66CC"/>
    <a:srgbClr val="FF66FF"/>
    <a:srgbClr val="00FFFF"/>
    <a:srgbClr val="00CCFF"/>
    <a:srgbClr val="9999FF"/>
    <a:srgbClr val="669900"/>
    <a:srgbClr val="00FF00"/>
    <a:srgbClr val="FF0000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6" autoAdjust="0"/>
    <p:restoredTop sz="94660"/>
  </p:normalViewPr>
  <p:slideViewPr>
    <p:cSldViewPr>
      <p:cViewPr varScale="1">
        <p:scale>
          <a:sx n="110" d="100"/>
          <a:sy n="110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76;&#1083;&#1103;%20&#1087;&#1088;&#1077;&#1079;&#1077;&#1085;&#1090;&#1072;&#1094;&#1080;&#1080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405032679984709"/>
          <c:y val="3.3370594300712396E-2"/>
          <c:w val="0.78706532607488122"/>
          <c:h val="0.73923861079865061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№2'!$B$3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99FF"/>
            </a:solidFill>
          </c:spPr>
          <c:dLbls>
            <c:dLbl>
              <c:idx val="0"/>
              <c:layout>
                <c:manualLayout>
                  <c:x val="1.507537688442212E-2"/>
                  <c:y val="-1.1904761904761923E-2"/>
                </c:manualLayout>
              </c:layout>
              <c:showVal val="1"/>
            </c:dLbl>
            <c:dLbl>
              <c:idx val="1"/>
              <c:layout>
                <c:manualLayout>
                  <c:x val="2.5125628140703519E-2"/>
                  <c:y val="-1.1904761904761923E-2"/>
                </c:manualLayout>
              </c:layout>
              <c:showVal val="1"/>
            </c:dLbl>
            <c:dLbl>
              <c:idx val="2"/>
              <c:layout>
                <c:manualLayout>
                  <c:x val="1.8425460636515956E-2"/>
                  <c:y val="0"/>
                </c:manualLayout>
              </c:layout>
              <c:showVal val="1"/>
            </c:dLbl>
            <c:txPr>
              <a:bodyPr rot="-138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'слайд №2'!$C$2:$E$2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'слайд №2'!$C$3:$E$3</c:f>
              <c:numCache>
                <c:formatCode>#,##0.0</c:formatCode>
                <c:ptCount val="3"/>
                <c:pt idx="0">
                  <c:v>2247382.2999999998</c:v>
                </c:pt>
                <c:pt idx="1">
                  <c:v>2011305.9</c:v>
                </c:pt>
                <c:pt idx="2">
                  <c:v>2044513.4</c:v>
                </c:pt>
              </c:numCache>
            </c:numRef>
          </c:val>
        </c:ser>
        <c:ser>
          <c:idx val="1"/>
          <c:order val="1"/>
          <c:tx>
            <c:strRef>
              <c:f>'слайд №2'!$B$4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5226130653266333E-2"/>
                  <c:y val="-5.9523809523809521E-3"/>
                </c:manualLayout>
              </c:layout>
              <c:showVal val="1"/>
            </c:dLbl>
            <c:dLbl>
              <c:idx val="1"/>
              <c:layout>
                <c:manualLayout>
                  <c:x val="4.6901172529313223E-2"/>
                  <c:y val="-5.9523809523809521E-3"/>
                </c:manualLayout>
              </c:layout>
              <c:showVal val="1"/>
            </c:dLbl>
            <c:dLbl>
              <c:idx val="2"/>
              <c:layout>
                <c:manualLayout>
                  <c:x val="5.0251256281407017E-2"/>
                  <c:y val="0"/>
                </c:manualLayout>
              </c:layout>
              <c:showVal val="1"/>
            </c:dLbl>
            <c:txPr>
              <a:bodyPr rot="-126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'слайд №2'!$C$2:$E$2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'слайд №2'!$C$4:$E$4</c:f>
              <c:numCache>
                <c:formatCode>#,##0.0</c:formatCode>
                <c:ptCount val="3"/>
                <c:pt idx="0">
                  <c:v>2262823.7000000002</c:v>
                </c:pt>
                <c:pt idx="1">
                  <c:v>2024705.9</c:v>
                </c:pt>
                <c:pt idx="2">
                  <c:v>2058913.4</c:v>
                </c:pt>
              </c:numCache>
            </c:numRef>
          </c:val>
        </c:ser>
        <c:ser>
          <c:idx val="2"/>
          <c:order val="2"/>
          <c:tx>
            <c:strRef>
              <c:f>'слайд №2'!$B$5</c:f>
              <c:strCache>
                <c:ptCount val="1"/>
                <c:pt idx="0">
                  <c:v>дефицит (-)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1876046901172505E-2"/>
                  <c:y val="-1.1904761904761923E-2"/>
                </c:manualLayout>
              </c:layout>
              <c:showVal val="1"/>
            </c:dLbl>
            <c:dLbl>
              <c:idx val="2"/>
              <c:layout>
                <c:manualLayout>
                  <c:x val="3.5175879396984952E-2"/>
                  <c:y val="-1.4880952380952391E-2"/>
                </c:manualLayout>
              </c:layout>
              <c:showVal val="1"/>
            </c:dLbl>
            <c:txPr>
              <a:bodyPr rot="-138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'слайд №2'!$C$2:$E$2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'слайд №2'!$C$5:$E$5</c:f>
              <c:numCache>
                <c:formatCode>#,##0.0</c:formatCode>
                <c:ptCount val="3"/>
                <c:pt idx="0">
                  <c:v>-15441.400000000373</c:v>
                </c:pt>
                <c:pt idx="1">
                  <c:v>-13400</c:v>
                </c:pt>
                <c:pt idx="2">
                  <c:v>-14400</c:v>
                </c:pt>
              </c:numCache>
            </c:numRef>
          </c:val>
        </c:ser>
        <c:shape val="cylinder"/>
        <c:axId val="74786688"/>
        <c:axId val="74788224"/>
        <c:axId val="0"/>
      </c:bar3DChart>
      <c:catAx>
        <c:axId val="7478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788224"/>
        <c:crosses val="autoZero"/>
        <c:auto val="1"/>
        <c:lblAlgn val="ctr"/>
        <c:lblOffset val="100"/>
      </c:catAx>
      <c:valAx>
        <c:axId val="74788224"/>
        <c:scaling>
          <c:orientation val="minMax"/>
        </c:scaling>
        <c:axPos val="l"/>
        <c:majorGridlines/>
        <c:numFmt formatCode="#,##0.0" sourceLinked="1"/>
        <c:tickLblPos val="nextTo"/>
        <c:crossAx val="7478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99577942204467E-2"/>
          <c:y val="0.83496695725534309"/>
          <c:w val="0.77234927920442165"/>
          <c:h val="0.1633991844769408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7957353732133082E-2"/>
                  <c:y val="-3.6351376580019704E-2"/>
                </c:manualLayout>
              </c:layout>
              <c:showVal val="1"/>
            </c:dLbl>
            <c:dLbl>
              <c:idx val="1"/>
              <c:layout>
                <c:manualLayout>
                  <c:x val="1.6576018829661286E-2"/>
                  <c:y val="-3.1263686181486734E-2"/>
                </c:manualLayout>
              </c:layout>
              <c:showVal val="1"/>
            </c:dLbl>
            <c:dLbl>
              <c:idx val="2"/>
              <c:layout>
                <c:manualLayout>
                  <c:x val="1.3813349024717769E-3"/>
                  <c:y val="-4.8000000000000063E-2"/>
                </c:manualLayout>
              </c:layout>
              <c:showVal val="1"/>
            </c:dLbl>
            <c:dLbl>
              <c:idx val="3"/>
              <c:layout>
                <c:manualLayout>
                  <c:x val="1.3813349024717769E-3"/>
                  <c:y val="-6.4000000000000112E-2"/>
                </c:manualLayout>
              </c:layout>
              <c:showVal val="1"/>
            </c:dLbl>
            <c:dLbl>
              <c:idx val="4"/>
              <c:layout>
                <c:manualLayout>
                  <c:x val="5.5253396098872004E-3"/>
                  <c:y val="-5.3333333333333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6-8'!$B$26:$F$26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6-8'!$B$27:$F$27</c:f>
              <c:numCache>
                <c:formatCode>#,##0.0</c:formatCode>
                <c:ptCount val="5"/>
                <c:pt idx="0">
                  <c:v>20868.5</c:v>
                </c:pt>
                <c:pt idx="1">
                  <c:v>44289.599999999999</c:v>
                </c:pt>
                <c:pt idx="2">
                  <c:v>30070.5</c:v>
                </c:pt>
                <c:pt idx="3">
                  <c:v>19515.5</c:v>
                </c:pt>
                <c:pt idx="4">
                  <c:v>19932.8</c:v>
                </c:pt>
              </c:numCache>
            </c:numRef>
          </c:val>
        </c:ser>
        <c:shape val="cylinder"/>
        <c:axId val="77542144"/>
        <c:axId val="77543680"/>
        <c:axId val="0"/>
      </c:bar3DChart>
      <c:catAx>
        <c:axId val="7754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543680"/>
        <c:crosses val="autoZero"/>
        <c:auto val="1"/>
        <c:lblAlgn val="ctr"/>
        <c:lblOffset val="100"/>
      </c:catAx>
      <c:valAx>
        <c:axId val="7754368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54214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20"/>
      <c:rAngAx val="1"/>
    </c:view3D>
    <c:plotArea>
      <c:layout>
        <c:manualLayout>
          <c:layoutTarget val="inner"/>
          <c:xMode val="edge"/>
          <c:yMode val="edge"/>
          <c:x val="9.2642017366884544E-2"/>
          <c:y val="3.8053035635292297E-2"/>
          <c:w val="0.89105493880698594"/>
          <c:h val="0.7884422866058360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4064D8"/>
            </a:solidFill>
            <a:scene3d>
              <a:camera prst="orthographicFront"/>
              <a:lightRig rig="threePt" dir="t"/>
            </a:scene3d>
            <a:sp3d>
              <a:bevelT w="127000" h="101600"/>
              <a:bevelB/>
            </a:sp3d>
          </c:spPr>
          <c:dLbls>
            <c:dLbl>
              <c:idx val="0"/>
              <c:layout>
                <c:manualLayout>
                  <c:x val="3.2331395959996956E-2"/>
                  <c:y val="-4.3517691483553514E-2"/>
                </c:manualLayout>
              </c:layout>
              <c:showVal val="1"/>
            </c:dLbl>
            <c:dLbl>
              <c:idx val="1"/>
              <c:layout>
                <c:manualLayout>
                  <c:x val="4.0414244949996278E-2"/>
                  <c:y val="-1.9341196214912721E-2"/>
                </c:manualLayout>
              </c:layout>
              <c:showVal val="1"/>
            </c:dLbl>
            <c:dLbl>
              <c:idx val="2"/>
              <c:layout>
                <c:manualLayout>
                  <c:x val="4.176138644832933E-2"/>
                  <c:y val="-3.3847093376097176E-2"/>
                </c:manualLayout>
              </c:layout>
              <c:showVal val="1"/>
            </c:dLbl>
            <c:dLbl>
              <c:idx val="3"/>
              <c:layout>
                <c:manualLayout>
                  <c:x val="3.0984254461663696E-2"/>
                  <c:y val="-1.4505897161184502E-2"/>
                </c:manualLayout>
              </c:layout>
              <c:showVal val="1"/>
            </c:dLbl>
            <c:dLbl>
              <c:idx val="4"/>
              <c:layout>
                <c:manualLayout>
                  <c:x val="2.6942829966664091E-2"/>
                  <c:y val="-1.9341196214912721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6-8'!$B$32:$F$32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6-8'!$B$33:$F$33</c:f>
              <c:numCache>
                <c:formatCode>#,##0.0</c:formatCode>
                <c:ptCount val="5"/>
                <c:pt idx="0">
                  <c:v>1300044.8</c:v>
                </c:pt>
                <c:pt idx="1">
                  <c:v>1286724.6000000001</c:v>
                </c:pt>
                <c:pt idx="2">
                  <c:v>1985979.2</c:v>
                </c:pt>
                <c:pt idx="3">
                  <c:v>1735388.1</c:v>
                </c:pt>
                <c:pt idx="4">
                  <c:v>1747857.9</c:v>
                </c:pt>
              </c:numCache>
            </c:numRef>
          </c:val>
        </c:ser>
        <c:gapWidth val="155"/>
        <c:gapDepth val="135"/>
        <c:shape val="cylinder"/>
        <c:axId val="79777792"/>
        <c:axId val="79816192"/>
        <c:axId val="0"/>
      </c:bar3DChart>
      <c:catAx>
        <c:axId val="79777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816192"/>
        <c:crosses val="autoZero"/>
        <c:auto val="1"/>
        <c:lblAlgn val="ctr"/>
        <c:lblOffset val="100"/>
      </c:catAx>
      <c:valAx>
        <c:axId val="79816192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7777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089772275773502"/>
          <c:y val="4.3192479747148432E-2"/>
          <c:w val="0.38067992445283882"/>
          <c:h val="0.86385082850058215"/>
        </c:manualLayout>
      </c:layout>
      <c:doughnutChart>
        <c:varyColors val="1"/>
        <c:ser>
          <c:idx val="0"/>
          <c:order val="0"/>
          <c:explosion val="25"/>
          <c:cat>
            <c:strRef>
              <c:f>структура!$A$4:$A$12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структура!$B$4:$B$12</c:f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152400" h="127000"/>
              <a:bevelB w="120650" h="120650"/>
            </a:sp3d>
          </c:spPr>
          <c:explosion val="31"/>
          <c:dPt>
            <c:idx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2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3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5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6"/>
            <c:spPr>
              <a:solidFill>
                <a:srgbClr val="66990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8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Lbls>
            <c:dLbl>
              <c:idx val="0"/>
              <c:layout>
                <c:manualLayout>
                  <c:x val="8.6299877464367028E-3"/>
                  <c:y val="3.8095228572621292E-2"/>
                </c:manualLayout>
              </c:layout>
              <c:showPercent val="1"/>
            </c:dLbl>
            <c:dLbl>
              <c:idx val="1"/>
              <c:layout>
                <c:manualLayout>
                  <c:x val="-2.1574969366092516E-3"/>
                  <c:y val="0.12698409524207094"/>
                </c:manualLayout>
              </c:layout>
              <c:showPercent val="1"/>
            </c:dLbl>
            <c:dLbl>
              <c:idx val="4"/>
              <c:layout>
                <c:manualLayout>
                  <c:x val="-7.1197398908102713E-2"/>
                  <c:y val="-6.3492047621035632E-3"/>
                </c:manualLayout>
              </c:layout>
              <c:showPercent val="1"/>
            </c:dLbl>
            <c:dLbl>
              <c:idx val="6"/>
              <c:layout>
                <c:manualLayout>
                  <c:x val="8.6299877464367028E-3"/>
                  <c:y val="-9.5238071431553786E-3"/>
                </c:manualLayout>
              </c:layout>
              <c:showPercent val="1"/>
            </c:dLbl>
            <c:dLbl>
              <c:idx val="7"/>
              <c:layout>
                <c:manualLayout>
                  <c:x val="1.2944981619655087E-2"/>
                  <c:y val="0"/>
                </c:manualLayout>
              </c:layout>
              <c:showPercent val="1"/>
            </c:dLbl>
            <c:dLbl>
              <c:idx val="8"/>
              <c:layout>
                <c:manualLayout>
                  <c:x val="5.4093330496234965E-2"/>
                  <c:y val="0.11963150452073298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структура!$A$4:$A$12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структура!$C$4:$C$12</c:f>
              <c:numCache>
                <c:formatCode>0.0</c:formatCode>
                <c:ptCount val="9"/>
                <c:pt idx="0">
                  <c:v>7.1611400839409463</c:v>
                </c:pt>
                <c:pt idx="1">
                  <c:v>0.71329250529511268</c:v>
                </c:pt>
                <c:pt idx="2">
                  <c:v>10.233775644183368</c:v>
                </c:pt>
                <c:pt idx="3">
                  <c:v>7.5932558896787379</c:v>
                </c:pt>
                <c:pt idx="4">
                  <c:v>9.6539857689638395E-2</c:v>
                </c:pt>
                <c:pt idx="5">
                  <c:v>52.372108168305552</c:v>
                </c:pt>
                <c:pt idx="6">
                  <c:v>10.441975823189999</c:v>
                </c:pt>
                <c:pt idx="7">
                  <c:v>7.1746821186823144</c:v>
                </c:pt>
                <c:pt idx="8">
                  <c:v>4.1857327927402892</c:v>
                </c:pt>
              </c:numCache>
            </c:numRef>
          </c:val>
        </c:ser>
        <c:firstSliceAng val="152"/>
        <c:holeSize val="48"/>
      </c:doughnutChart>
    </c:plotArea>
    <c:legend>
      <c:legendPos val="l"/>
      <c:layout>
        <c:manualLayout>
          <c:xMode val="edge"/>
          <c:yMode val="edge"/>
          <c:x val="1.5655577299412984E-2"/>
          <c:y val="1.4014636021656956E-2"/>
          <c:w val="0.38151681357438716"/>
          <c:h val="0.98439345741629625"/>
        </c:manualLayout>
      </c:layout>
      <c:spPr>
        <a:ln w="0"/>
      </c:spPr>
      <c:txPr>
        <a:bodyPr/>
        <a:lstStyle/>
        <a:p>
          <a:pPr>
            <a:defRPr sz="1200" kern="100" cap="none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7037067388552088"/>
          <c:y val="4.3551268922998966E-2"/>
          <c:w val="0.43306519297635798"/>
          <c:h val="0.95644873107700101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14300"/>
              <a:bevelB w="177800" h="273050"/>
            </a:sp3d>
          </c:spPr>
          <c:explosion val="25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114300"/>
                <a:bevelB w="177800" h="273050"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114300"/>
                <a:bevelB w="177800" h="273050"/>
              </a:sp3d>
            </c:spPr>
          </c:dPt>
          <c:val>
            <c:numRef>
              <c:f>структура!$C$22:$C$23</c:f>
              <c:numCache>
                <c:formatCode>#,##0.00</c:formatCode>
                <c:ptCount val="2"/>
                <c:pt idx="0">
                  <c:v>1508462.9</c:v>
                </c:pt>
                <c:pt idx="1">
                  <c:v>525204.9</c:v>
                </c:pt>
              </c:numCache>
            </c:numRef>
          </c:val>
        </c:ser>
        <c:firstSliceAng val="123"/>
        <c:holeSize val="50"/>
      </c:doughnutChart>
    </c:plotArea>
    <c:plotVisOnly val="1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1657875900856187"/>
          <c:y val="1.2428672583902995E-2"/>
          <c:w val="0.48342124099143818"/>
          <c:h val="0.9566584301878118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  <a:ln w="66675">
              <a:solidFill>
                <a:srgbClr val="00B050"/>
              </a:solidFill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88900"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МП!$B$3:$B$18</c:f>
              <c:strCache>
                <c:ptCount val="16"/>
                <c:pt idx="0">
                  <c:v>«Развитие системы образования и реализация молодежной политики"</c:v>
                </c:pt>
                <c:pt idx="1">
                  <c:v>"Развитие жилищно-коммунального хозяйства и повышение энергетической эффективности"</c:v>
                </c:pt>
                <c:pt idx="2">
                  <c:v>"Развитие культуры"</c:v>
                </c:pt>
                <c:pt idx="3">
                  <c:v>"Развитие транспортного комплекса"</c:v>
                </c:pt>
                <c:pt idx="4">
                  <c:v>"Социальная поддержка населения"</c:v>
                </c:pt>
                <c:pt idx="5">
                  <c:v>"Совершенствование социально-экономической политики"</c:v>
                </c:pt>
                <c:pt idx="6">
                  <c:v>"Формирование современной городской среды"</c:v>
                </c:pt>
                <c:pt idx="7">
                  <c:v>"Развитие физической культуры и спорта"</c:v>
                </c:pt>
                <c:pt idx="8">
                  <c:v>"Управление финансами"</c:v>
                </c:pt>
                <c:pt idx="9">
                  <c:v>"Профилактика  терроризма, а также минимизация и (или) ликвидация последствий его проявлений"</c:v>
                </c:pt>
                <c:pt idx="10">
                  <c:v>"Обеспечение общественной безопасности"</c:v>
                </c:pt>
                <c:pt idx="11">
                  <c:v>"Повышение эффективности управления муниципальной собственностью"</c:v>
                </c:pt>
                <c:pt idx="12">
                  <c:v>"Обеспечение рационального и безопасного природопользования"</c:v>
                </c:pt>
                <c:pt idx="13">
                  <c:v>"Обеспечение деятельности по комплектованию, учету, хранению и использованию архивных документов, находящихся в муниципальной собственности"</c:v>
                </c:pt>
                <c:pt idx="14">
                  <c:v>"Развитие кадровой политики в системе муниципального управления МО Алапаевское и противодействие коррупции"</c:v>
                </c:pt>
                <c:pt idx="15">
                  <c:v>"Формирование здорового образа жизни населения"</c:v>
                </c:pt>
              </c:strCache>
            </c:strRef>
          </c:cat>
          <c:val>
            <c:numRef>
              <c:f>МП!$A$3:$A$18</c:f>
              <c:numCache>
                <c:formatCode>#,##0.0</c:formatCode>
                <c:ptCount val="16"/>
                <c:pt idx="0">
                  <c:v>1061269.7</c:v>
                </c:pt>
                <c:pt idx="1">
                  <c:v>283462.59999999998</c:v>
                </c:pt>
                <c:pt idx="2">
                  <c:v>210855.1</c:v>
                </c:pt>
                <c:pt idx="3">
                  <c:v>203221.8</c:v>
                </c:pt>
                <c:pt idx="4">
                  <c:v>143637.70000000001</c:v>
                </c:pt>
                <c:pt idx="5">
                  <c:v>93074.8</c:v>
                </c:pt>
                <c:pt idx="6">
                  <c:v>74443</c:v>
                </c:pt>
                <c:pt idx="7">
                  <c:v>72927.600000000006</c:v>
                </c:pt>
                <c:pt idx="8">
                  <c:v>19723.900000000001</c:v>
                </c:pt>
                <c:pt idx="9">
                  <c:v>16268.4</c:v>
                </c:pt>
                <c:pt idx="10">
                  <c:v>14836</c:v>
                </c:pt>
                <c:pt idx="11">
                  <c:v>12228.4</c:v>
                </c:pt>
                <c:pt idx="12">
                  <c:v>2895.9</c:v>
                </c:pt>
                <c:pt idx="13">
                  <c:v>661</c:v>
                </c:pt>
                <c:pt idx="14">
                  <c:v>265</c:v>
                </c:pt>
                <c:pt idx="15">
                  <c:v>50</c:v>
                </c:pt>
              </c:numCache>
            </c:numRef>
          </c:val>
        </c:ser>
        <c:axId val="77730560"/>
        <c:axId val="77732096"/>
      </c:barChart>
      <c:catAx>
        <c:axId val="77730560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kern="0" spc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732096"/>
        <c:crosses val="autoZero"/>
        <c:auto val="1"/>
        <c:lblAlgn val="ctr"/>
        <c:lblOffset val="100"/>
      </c:catAx>
      <c:valAx>
        <c:axId val="77732096"/>
        <c:scaling>
          <c:orientation val="minMax"/>
          <c:max val="1200001"/>
          <c:min val="10"/>
        </c:scaling>
        <c:delete val="1"/>
        <c:axPos val="b"/>
        <c:majorGridlines/>
        <c:numFmt formatCode="#,##0.0" sourceLinked="1"/>
        <c:tickLblPos val="none"/>
        <c:crossAx val="77730560"/>
        <c:crosses val="autoZero"/>
        <c:crossBetween val="between"/>
        <c:majorUnit val="200000"/>
        <c:minorUnit val="50000"/>
      </c:valAx>
    </c:plotArea>
    <c:plotVisOnly val="1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795733555846011"/>
          <c:y val="0.11285530563944053"/>
          <c:w val="0.60847380178716459"/>
          <c:h val="0.69599211198755651"/>
        </c:manualLayout>
      </c:layout>
      <c:doughnutChart>
        <c:varyColors val="1"/>
        <c:ser>
          <c:idx val="0"/>
          <c:order val="0"/>
          <c:tx>
            <c:strRef>
              <c:f>'струк програ непрогра бюдж'!$B$5</c:f>
              <c:strCache>
                <c:ptCount val="1"/>
                <c:pt idx="0">
                  <c:v>На 01.01.2023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79400" h="171450"/>
              <a:bevelB w="171450" h="196850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279400" h="171450"/>
                <a:bevelB w="171450" h="19685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79400" h="171450"/>
                <a:bevelB w="171450" h="196850"/>
              </a:sp3d>
            </c:spPr>
          </c:dPt>
          <c:dLbls>
            <c:dLbl>
              <c:idx val="0"/>
              <c:layout>
                <c:manualLayout>
                  <c:x val="-0.20542788558383168"/>
                  <c:y val="-0.33359172213188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Программные </a:t>
                    </a:r>
                    <a:r>
                      <a:rPr lang="ru-RU" dirty="0"/>
                      <a:t>направления деятельности
1 636 523,1
</a:t>
                    </a:r>
                    <a:r>
                      <a:rPr lang="ru-RU" dirty="0" smtClean="0"/>
                      <a:t>или 98,5%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318066893043392"/>
                  <c:y val="0.117553226409186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Непрограммные направление деятельности 
25 058,7
</a:t>
                    </a:r>
                    <a:r>
                      <a:rPr lang="ru-RU" dirty="0" smtClean="0"/>
                      <a:t>или 1,5%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 програ непрогра бюдж'!$A$6:$A$7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   Непрограммные направление деятельности </c:v>
                </c:pt>
              </c:strCache>
            </c:strRef>
          </c:cat>
          <c:val>
            <c:numRef>
              <c:f>'струк програ непрогра бюдж'!$B$6:$B$7</c:f>
              <c:numCache>
                <c:formatCode>#,##0.0</c:formatCode>
                <c:ptCount val="2"/>
                <c:pt idx="0">
                  <c:v>1636523.1</c:v>
                </c:pt>
                <c:pt idx="1">
                  <c:v>25058.7</c:v>
                </c:pt>
              </c:numCache>
            </c:numRef>
          </c:val>
        </c:ser>
        <c:firstSliceAng val="57"/>
        <c:holeSize val="50"/>
      </c:doughnut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c:rich>
      </c:tx>
      <c:layout>
        <c:manualLayout>
          <c:xMode val="edge"/>
          <c:yMode val="edge"/>
          <c:x val="0.29197632069102397"/>
          <c:y val="1.6797075457224329E-2"/>
        </c:manualLayout>
      </c:layout>
    </c:title>
    <c:plotArea>
      <c:layout>
        <c:manualLayout>
          <c:layoutTarget val="inner"/>
          <c:xMode val="edge"/>
          <c:yMode val="edge"/>
          <c:x val="0.28668255204002957"/>
          <c:y val="0.17599036614979327"/>
          <c:w val="0.57684199785339763"/>
          <c:h val="0.67291773577186309"/>
        </c:manualLayout>
      </c:layout>
      <c:doughnutChart>
        <c:varyColors val="1"/>
        <c:ser>
          <c:idx val="0"/>
          <c:order val="0"/>
          <c:tx>
            <c:strRef>
              <c:f>'струк програ непрогра бюдж'!$B$13</c:f>
              <c:strCache>
                <c:ptCount val="1"/>
                <c:pt idx="0">
                  <c:v>На 2024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254000" h="158750"/>
              <a:bevelB w="165100" h="133350"/>
            </a:sp3d>
          </c:spPr>
          <c:explosion val="25"/>
          <c:dPt>
            <c:idx val="0"/>
            <c:bubble3D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254000" h="158750"/>
                <a:bevelB w="165100" h="133350"/>
              </a:sp3d>
            </c:spPr>
          </c:dPt>
          <c:dLbls>
            <c:dLbl>
              <c:idx val="0"/>
              <c:layout>
                <c:manualLayout>
                  <c:x val="0.40213167601396815"/>
                  <c:y val="0.1496244685334787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</a:t>
                    </a:r>
                    <a:r>
                      <a:rPr lang="ru-RU" dirty="0" smtClean="0"/>
                      <a:t>рограммные </a:t>
                    </a:r>
                    <a:r>
                      <a:rPr lang="ru-RU" dirty="0"/>
                      <a:t>направления деятельности
</a:t>
                    </a:r>
                    <a:r>
                      <a:rPr lang="ru-RU" dirty="0" smtClean="0"/>
                      <a:t>2 209 820,9</a:t>
                    </a:r>
                  </a:p>
                  <a:p>
                    <a:r>
                      <a:rPr lang="ru-RU" dirty="0" smtClean="0"/>
                      <a:t>или 97,7%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2664163989265526"/>
                  <c:y val="-0.1415543775559331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Непрограммные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направление деятельности 
</a:t>
                    </a:r>
                    <a:r>
                      <a:rPr lang="ru-RU" dirty="0" smtClean="0"/>
                      <a:t>53 002,8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или </a:t>
                    </a:r>
                    <a:r>
                      <a:rPr lang="ru-RU" dirty="0" smtClean="0"/>
                      <a:t> 2,3%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 програ непрогра бюдж'!$A$14:$A$15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   Непрограммные направление деятельности </c:v>
                </c:pt>
              </c:strCache>
            </c:strRef>
          </c:cat>
          <c:val>
            <c:numRef>
              <c:f>'струк програ непрогра бюдж'!$B$14:$B$15</c:f>
              <c:numCache>
                <c:formatCode>#,##0.0</c:formatCode>
                <c:ptCount val="2"/>
                <c:pt idx="0">
                  <c:v>1992135.7</c:v>
                </c:pt>
                <c:pt idx="1">
                  <c:v>41532.1</c:v>
                </c:pt>
              </c:numCache>
            </c:numRef>
          </c:val>
          <c:bubble3D val="1"/>
        </c:ser>
        <c:firstSliceAng val="46"/>
        <c:holeSize val="50"/>
      </c:doughnut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432480600616611E-2"/>
          <c:y val="1.9065695822794378E-2"/>
          <c:w val="0.63009629968785041"/>
          <c:h val="0.8875543053536461"/>
        </c:manualLayout>
      </c:layout>
      <c:doughnutChart>
        <c:varyColors val="1"/>
        <c:ser>
          <c:idx val="0"/>
          <c:order val="0"/>
          <c:tx>
            <c:strRef>
              <c:f>'слайд № 4'!$C$4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0650"/>
              <a:bevelB w="114300" h="114300"/>
            </a:sp3d>
          </c:spPr>
          <c:explosion val="25"/>
          <c:dLbls>
            <c:dLbl>
              <c:idx val="0"/>
              <c:layout>
                <c:manualLayout>
                  <c:x val="0.15764636970907278"/>
                  <c:y val="7.0792332966395866E-2"/>
                </c:manualLayout>
              </c:layout>
              <c:showVal val="1"/>
            </c:dLbl>
            <c:dLbl>
              <c:idx val="1"/>
              <c:layout>
                <c:manualLayout>
                  <c:x val="-0.12122340274805349"/>
                  <c:y val="-2.0303847381998797E-2"/>
                </c:manualLayout>
              </c:layout>
              <c:showVal val="1"/>
            </c:dLbl>
            <c:dLbl>
              <c:idx val="2"/>
              <c:layout>
                <c:manualLayout>
                  <c:x val="0.34964489769742807"/>
                  <c:y val="1.474752737325950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№ 4'!$B$5:$B$7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4'!$C$5:$C$7</c:f>
              <c:numCache>
                <c:formatCode>#,##0.0</c:formatCode>
                <c:ptCount val="3"/>
                <c:pt idx="0">
                  <c:v>525953.30000000005</c:v>
                </c:pt>
                <c:pt idx="1">
                  <c:v>44065.9</c:v>
                </c:pt>
                <c:pt idx="2">
                  <c:v>1168455.2</c:v>
                </c:pt>
              </c:numCache>
            </c:numRef>
          </c:val>
        </c:ser>
        <c:firstSliceAng val="96"/>
        <c:holeSize val="50"/>
      </c:doughnutChart>
    </c:plotArea>
    <c:legend>
      <c:legendPos val="r"/>
      <c:layout>
        <c:manualLayout>
          <c:xMode val="edge"/>
          <c:yMode val="edge"/>
          <c:x val="0.69819001735295261"/>
          <c:y val="0.23323121997113574"/>
          <c:w val="0.27581211676612655"/>
          <c:h val="0.3185497424434678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3780026821733374"/>
          <c:y val="6.1229321651019707E-2"/>
          <c:w val="0.69164291663817801"/>
          <c:h val="0.93877067834898098"/>
        </c:manualLayout>
      </c:layout>
      <c:doughnutChart>
        <c:varyColors val="1"/>
        <c:ser>
          <c:idx val="0"/>
          <c:order val="0"/>
          <c:tx>
            <c:strRef>
              <c:f>'слайд № 4'!$C$34</c:f>
              <c:strCache>
                <c:ptCount val="1"/>
                <c:pt idx="0">
                  <c:v>2024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1.2668645922039814E-2"/>
                  <c:y val="-0.1612908583927257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4281174437613842"/>
                  <c:y val="-0.1146890364411409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25768463521609702"/>
                  <c:y val="-3.3011008063580601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/>
                      <a:t>1 </a:t>
                    </a:r>
                    <a:r>
                      <a:rPr lang="ru-RU" dirty="0" smtClean="0"/>
                      <a:t>985 979,2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№ 4'!$B$35:$B$37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4'!$C$35:$C$37</c:f>
              <c:numCache>
                <c:formatCode>#,##0.0</c:formatCode>
                <c:ptCount val="3"/>
                <c:pt idx="0">
                  <c:v>231332.6</c:v>
                </c:pt>
                <c:pt idx="1">
                  <c:v>30070.5</c:v>
                </c:pt>
                <c:pt idx="2">
                  <c:v>1756823.3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230"/>
      <c:perspective val="50"/>
    </c:view3D>
    <c:plotArea>
      <c:layout>
        <c:manualLayout>
          <c:layoutTarget val="inner"/>
          <c:xMode val="edge"/>
          <c:yMode val="edge"/>
          <c:x val="0.17428355455568054"/>
          <c:y val="0"/>
          <c:w val="0.59881790776152932"/>
          <c:h val="0.8550454285772286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39700"/>
              <a:bevelB w="114300" h="101600"/>
            </a:sp3d>
          </c:spPr>
          <c:explosion val="22"/>
          <c:dLbls>
            <c:dLbl>
              <c:idx val="0"/>
              <c:layout>
                <c:manualLayout>
                  <c:x val="-1.5747491563554546E-2"/>
                  <c:y val="-4.3349189361158766E-2"/>
                </c:manualLayout>
              </c:layout>
              <c:showVal val="1"/>
            </c:dLbl>
            <c:dLbl>
              <c:idx val="1"/>
              <c:layout>
                <c:manualLayout>
                  <c:x val="-1.8109336332958381E-3"/>
                  <c:y val="-2.5841860192532831E-2"/>
                </c:manualLayout>
              </c:layout>
              <c:showVal val="1"/>
            </c:dLbl>
            <c:dLbl>
              <c:idx val="2"/>
              <c:layout>
                <c:manualLayout>
                  <c:x val="-2.8732818064025153E-2"/>
                  <c:y val="-2.9820871061478082E-2"/>
                </c:manualLayout>
              </c:layout>
              <c:showVal val="1"/>
            </c:dLbl>
            <c:dLbl>
              <c:idx val="3"/>
              <c:layout>
                <c:manualLayout>
                  <c:x val="2.7615568053993272E-2"/>
                  <c:y val="-1.5421777782118935E-2"/>
                </c:manualLayout>
              </c:layout>
              <c:showVal val="1"/>
            </c:dLbl>
            <c:dLbl>
              <c:idx val="4"/>
              <c:layout>
                <c:manualLayout>
                  <c:x val="0.11489259842519686"/>
                  <c:y val="-2.1965179995451101E-2"/>
                </c:manualLayout>
              </c:layout>
              <c:showVal val="1"/>
            </c:dLbl>
            <c:dLbl>
              <c:idx val="5"/>
              <c:layout>
                <c:manualLayout>
                  <c:x val="-1.7459437570303677E-2"/>
                  <c:y val="2.7062458051759782E-2"/>
                </c:manualLayout>
              </c:layout>
              <c:showVal val="1"/>
            </c:dLbl>
            <c:dLbl>
              <c:idx val="6"/>
              <c:layout>
                <c:manualLayout>
                  <c:x val="-0.13357210348706422"/>
                  <c:y val="-9.92298268209199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 </c:v>
                </c:pt>
                <c:pt idx="3">
                  <c:v>доходы от использования имущества </c:v>
                </c:pt>
                <c:pt idx="4">
                  <c:v>акцизы на нефтепродукты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</c:strCache>
            </c:strRef>
          </c:cat>
          <c:val>
            <c:numRef>
              <c:f>'слайд 5'!$B$2:$B$8</c:f>
              <c:numCache>
                <c:formatCode>0.0%</c:formatCode>
                <c:ptCount val="7"/>
                <c:pt idx="0">
                  <c:v>0.25600000000000001</c:v>
                </c:pt>
                <c:pt idx="1">
                  <c:v>9.9000000000000046E-2</c:v>
                </c:pt>
                <c:pt idx="2">
                  <c:v>0.20600000000000004</c:v>
                </c:pt>
                <c:pt idx="3">
                  <c:v>6.1000000000000013E-2</c:v>
                </c:pt>
                <c:pt idx="4">
                  <c:v>0.32300000000000023</c:v>
                </c:pt>
                <c:pt idx="5">
                  <c:v>4.8000000000000001E-2</c:v>
                </c:pt>
                <c:pt idx="6">
                  <c:v>7.0000000000000036E-3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58676887250708365"/>
          <c:w val="1"/>
          <c:h val="0.4132311274929167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23913408460419822"/>
          <c:y val="1.9891064735497229E-2"/>
          <c:w val="0.63864359183971264"/>
          <c:h val="0.9801089561477296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77800" h="127000"/>
              <a:bevelB w="107950" h="1143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77800" h="127000"/>
                <a:bevelB w="107950" h="114300"/>
              </a:sp3d>
            </c:spPr>
          </c:dPt>
          <c:dPt>
            <c:idx val="1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77800" h="127000"/>
                <a:bevelB w="107950" h="114300"/>
              </a:sp3d>
            </c:spPr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77800" h="127000"/>
                <a:bevelB w="107950" h="114300"/>
              </a:sp3d>
            </c:spPr>
          </c:dPt>
          <c:dLbls>
            <c:dLbl>
              <c:idx val="0"/>
              <c:layout>
                <c:manualLayout>
                  <c:x val="0.12602486539638216"/>
                  <c:y val="-0.13542899995238625"/>
                </c:manualLayout>
              </c:layout>
              <c:showVal val="1"/>
            </c:dLbl>
            <c:dLbl>
              <c:idx val="1"/>
              <c:layout>
                <c:manualLayout>
                  <c:x val="-4.9941901148628592E-2"/>
                  <c:y val="-4.3217023505324803E-2"/>
                </c:manualLayout>
              </c:layout>
              <c:showVal val="1"/>
            </c:dLbl>
            <c:dLbl>
              <c:idx val="2"/>
              <c:layout>
                <c:manualLayout>
                  <c:x val="-6.7982392503652164E-2"/>
                  <c:y val="5.699644483946228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5'!$A$10:$A$12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'слайд 5'!$B$10:$B$12</c:f>
              <c:numCache>
                <c:formatCode>0.0%</c:formatCode>
                <c:ptCount val="3"/>
                <c:pt idx="0">
                  <c:v>0.55300000000000005</c:v>
                </c:pt>
                <c:pt idx="1">
                  <c:v>0.155</c:v>
                </c:pt>
                <c:pt idx="2">
                  <c:v>0.32300000000000001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4500677370839394"/>
          <c:y val="0.71546693224562352"/>
          <c:w val="0.75412081078885107"/>
          <c:h val="0.22733463338381504"/>
        </c:manualLayout>
      </c:layout>
      <c:txPr>
        <a:bodyPr/>
        <a:lstStyle/>
        <a:p>
          <a:pPr>
            <a:defRPr sz="16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7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4336917562723999E-2"/>
                  <c:y val="-5.56844683205068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497305173783784E-2"/>
                </c:manualLayout>
              </c:layout>
              <c:showVal val="1"/>
            </c:dLbl>
            <c:dLbl>
              <c:idx val="2"/>
              <c:layout>
                <c:manualLayout>
                  <c:x val="2.8673835125448094E-3"/>
                  <c:y val="-4.3310142027060787E-2"/>
                </c:manualLayout>
              </c:layout>
              <c:showVal val="1"/>
            </c:dLbl>
            <c:dLbl>
              <c:idx val="3"/>
              <c:layout>
                <c:manualLayout>
                  <c:x val="1.4336917562723986E-3"/>
                  <c:y val="-3.7122978880337831E-2"/>
                </c:manualLayout>
              </c:layout>
              <c:showVal val="1"/>
            </c:dLbl>
            <c:dLbl>
              <c:idx val="4"/>
              <c:layout>
                <c:manualLayout>
                  <c:x val="-2.8673835125447079E-3"/>
                  <c:y val="-5.56844683205068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6-8'!$B$3:$F$3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6-8'!$B$4:$F$4</c:f>
              <c:numCache>
                <c:formatCode>#,##0.0</c:formatCode>
                <c:ptCount val="5"/>
                <c:pt idx="0">
                  <c:v>349461.1</c:v>
                </c:pt>
                <c:pt idx="1">
                  <c:v>378876.3</c:v>
                </c:pt>
                <c:pt idx="2">
                  <c:v>66929.5</c:v>
                </c:pt>
                <c:pt idx="3">
                  <c:v>75496.5</c:v>
                </c:pt>
                <c:pt idx="4">
                  <c:v>85235.5</c:v>
                </c:pt>
              </c:numCache>
            </c:numRef>
          </c:val>
        </c:ser>
        <c:shape val="cylinder"/>
        <c:axId val="77379840"/>
        <c:axId val="77389824"/>
        <c:axId val="0"/>
      </c:bar3DChart>
      <c:catAx>
        <c:axId val="77379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89824"/>
        <c:crosses val="autoZero"/>
        <c:auto val="1"/>
        <c:lblAlgn val="ctr"/>
        <c:lblOffset val="100"/>
      </c:catAx>
      <c:valAx>
        <c:axId val="7738982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7984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  <a:bevelB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4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 w="95250"/>
              <a:bevelB/>
            </a:sp3d>
          </c:spPr>
          <c:dLbls>
            <c:dLbl>
              <c:idx val="0"/>
              <c:layout>
                <c:manualLayout>
                  <c:x val="7.1955391736484436E-3"/>
                  <c:y val="-1.1145943403181246E-2"/>
                </c:manualLayout>
              </c:layout>
              <c:showVal val="1"/>
            </c:dLbl>
            <c:dLbl>
              <c:idx val="1"/>
              <c:layout>
                <c:manualLayout>
                  <c:x val="1.8708401851485926E-2"/>
                  <c:y val="-3.3437830209543822E-2"/>
                </c:manualLayout>
              </c:layout>
              <c:showVal val="1"/>
            </c:dLbl>
            <c:dLbl>
              <c:idx val="2"/>
              <c:layout>
                <c:manualLayout>
                  <c:x val="2.1586617520945327E-2"/>
                  <c:y val="-3.3437830209543822E-2"/>
                </c:manualLayout>
              </c:layout>
              <c:showVal val="1"/>
            </c:dLbl>
            <c:dLbl>
              <c:idx val="3"/>
              <c:layout>
                <c:manualLayout>
                  <c:x val="1.7269294016756202E-2"/>
                  <c:y val="-3.3437830209543808E-2"/>
                </c:manualLayout>
              </c:layout>
              <c:showVal val="1"/>
            </c:dLbl>
            <c:dLbl>
              <c:idx val="4"/>
              <c:layout>
                <c:manualLayout>
                  <c:x val="2.4464833190404617E-2"/>
                  <c:y val="-5.01567453143156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6-8'!$B$8:$F$8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6-8'!$B$9:$F$9</c:f>
              <c:numCache>
                <c:formatCode>#,##0.0</c:formatCode>
                <c:ptCount val="5"/>
                <c:pt idx="0">
                  <c:v>80371</c:v>
                </c:pt>
                <c:pt idx="1">
                  <c:v>77136</c:v>
                </c:pt>
                <c:pt idx="2">
                  <c:v>84554</c:v>
                </c:pt>
                <c:pt idx="3">
                  <c:v>84554</c:v>
                </c:pt>
                <c:pt idx="4">
                  <c:v>84554</c:v>
                </c:pt>
              </c:numCache>
            </c:numRef>
          </c:val>
        </c:ser>
        <c:shape val="cylinder"/>
        <c:axId val="77270400"/>
        <c:axId val="77288576"/>
        <c:axId val="0"/>
      </c:bar3DChart>
      <c:catAx>
        <c:axId val="7727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88576"/>
        <c:crosses val="autoZero"/>
        <c:auto val="1"/>
        <c:lblAlgn val="ctr"/>
        <c:lblOffset val="100"/>
      </c:catAx>
      <c:valAx>
        <c:axId val="7728857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extTo"/>
        <c:spPr>
          <a:ln w="0"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7040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33CC33"/>
            </a:solidFill>
            <a:scene3d>
              <a:camera prst="orthographicFront"/>
              <a:lightRig rig="threePt" dir="t"/>
            </a:scene3d>
            <a:sp3d>
              <a:bevelT w="107950" h="95250"/>
              <a:bevelB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6-8'!$B$14:$F$14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6-8'!$B$15:$F$15</c:f>
              <c:numCache>
                <c:formatCode>#,##0.0</c:formatCode>
                <c:ptCount val="5"/>
                <c:pt idx="0">
                  <c:v>36084</c:v>
                </c:pt>
                <c:pt idx="1">
                  <c:v>38914.1</c:v>
                </c:pt>
                <c:pt idx="2">
                  <c:v>53867.8</c:v>
                </c:pt>
                <c:pt idx="3">
                  <c:v>62464.4</c:v>
                </c:pt>
                <c:pt idx="4">
                  <c:v>72522.3</c:v>
                </c:pt>
              </c:numCache>
            </c:numRef>
          </c:val>
        </c:ser>
        <c:gapWidth val="171"/>
        <c:gapDepth val="182"/>
        <c:shape val="cylinder"/>
        <c:axId val="77306496"/>
        <c:axId val="77393280"/>
        <c:axId val="0"/>
      </c:bar3DChart>
      <c:catAx>
        <c:axId val="77306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93280"/>
        <c:crosses val="autoZero"/>
        <c:auto val="1"/>
        <c:lblAlgn val="ctr"/>
        <c:lblOffset val="100"/>
      </c:catAx>
      <c:valAx>
        <c:axId val="7739328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0649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9197080291970798E-2"/>
                  <c:y val="-2.2630844593812045E-2"/>
                </c:manualLayout>
              </c:layout>
              <c:showVal val="1"/>
            </c:dLbl>
            <c:dLbl>
              <c:idx val="1"/>
              <c:layout>
                <c:manualLayout>
                  <c:x val="1.9464720194647265E-2"/>
                  <c:y val="-5.2805304052228129E-2"/>
                </c:manualLayout>
              </c:layout>
              <c:showVal val="1"/>
            </c:dLbl>
            <c:dLbl>
              <c:idx val="2"/>
              <c:layout>
                <c:manualLayout>
                  <c:x val="1.5293708724365661E-2"/>
                  <c:y val="-5.2805304052228087E-2"/>
                </c:manualLayout>
              </c:layout>
              <c:showVal val="1"/>
            </c:dLbl>
            <c:dLbl>
              <c:idx val="3"/>
              <c:layout>
                <c:manualLayout>
                  <c:x val="2.0855057351407715E-2"/>
                  <c:y val="-4.5261689187623938E-2"/>
                </c:manualLayout>
              </c:layout>
              <c:showVal val="1"/>
            </c:dLbl>
            <c:dLbl>
              <c:idx val="4"/>
              <c:layout>
                <c:manualLayout>
                  <c:x val="2.5026068821689271E-2"/>
                  <c:y val="-3.0174459458415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6-8'!$B$20:$F$20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6-8'!$B$21:$F$21</c:f>
              <c:numCache>
                <c:formatCode>#,##0.0</c:formatCode>
                <c:ptCount val="5"/>
                <c:pt idx="0">
                  <c:v>24287.599999999984</c:v>
                </c:pt>
                <c:pt idx="1">
                  <c:v>27605.7</c:v>
                </c:pt>
                <c:pt idx="2">
                  <c:v>25981.3</c:v>
                </c:pt>
                <c:pt idx="3">
                  <c:v>26820</c:v>
                </c:pt>
                <c:pt idx="4">
                  <c:v>26820</c:v>
                </c:pt>
              </c:numCache>
            </c:numRef>
          </c:val>
        </c:ser>
        <c:shape val="cylinder"/>
        <c:axId val="77409280"/>
        <c:axId val="77427456"/>
        <c:axId val="0"/>
      </c:bar3DChart>
      <c:catAx>
        <c:axId val="77409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427456"/>
        <c:crosses val="autoZero"/>
        <c:auto val="1"/>
        <c:lblAlgn val="ctr"/>
        <c:lblOffset val="100"/>
      </c:catAx>
      <c:valAx>
        <c:axId val="7742745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409280"/>
        <c:crosses val="autoZero"/>
        <c:crossBetween val="between"/>
      </c:valAx>
    </c:plotArea>
    <c:plotVisOnly val="1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90B06-9883-4E3D-99AB-6052C38718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0E19E-3731-4383-AF88-1DB903FE0EB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1D4E-DCE0-4ED3-BCEE-2F4B8D4AF4AD}" type="parTrans" cxnId="{16B3B5C1-5D39-4CC6-BE0F-3A48777AE21C}">
      <dgm:prSet/>
      <dgm:spPr/>
      <dgm:t>
        <a:bodyPr/>
        <a:lstStyle/>
        <a:p>
          <a:endParaRPr lang="ru-RU"/>
        </a:p>
      </dgm:t>
    </dgm:pt>
    <dgm:pt modelId="{50A63241-4E73-4252-B6F8-B97BEE20B98F}" type="sibTrans" cxnId="{16B3B5C1-5D39-4CC6-BE0F-3A48777AE2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376413-DF9A-4759-8BA6-3D97766433F9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Внесение предложений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b="1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b="1" dirty="0">
            <a:solidFill>
              <a:schemeClr val="tx1"/>
            </a:solidFill>
          </a:endParaRPr>
        </a:p>
      </dgm:t>
    </dgm:pt>
    <dgm:pt modelId="{61DC85ED-2AB6-4715-A1CE-F2BC10759782}" type="parTrans" cxnId="{E7FD821E-807C-4ED0-8828-BA0393EAFF3B}">
      <dgm:prSet/>
      <dgm:spPr/>
      <dgm:t>
        <a:bodyPr/>
        <a:lstStyle/>
        <a:p>
          <a:endParaRPr lang="ru-RU"/>
        </a:p>
      </dgm:t>
    </dgm:pt>
    <dgm:pt modelId="{B5CA5DD5-162B-4063-8661-C9CDB739EE2C}" type="sibTrans" cxnId="{E7FD821E-807C-4ED0-8828-BA0393EAFF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C75B34F-ADA9-4A99-8D27-A9853E615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b="1" dirty="0" smtClean="0">
              <a:solidFill>
                <a:schemeClr val="tx1"/>
              </a:solidFill>
            </a:rPr>
            <a:t> в Публичных слушаниях</a:t>
          </a:r>
          <a:endParaRPr lang="ru-RU" b="1" dirty="0">
            <a:solidFill>
              <a:schemeClr val="tx1"/>
            </a:solidFill>
          </a:endParaRPr>
        </a:p>
      </dgm:t>
    </dgm:pt>
    <dgm:pt modelId="{D9F148A7-AB03-483D-8D7F-289F30451329}" type="parTrans" cxnId="{DC70D8C3-D8EF-4E04-9F87-EA79A1B56442}">
      <dgm:prSet/>
      <dgm:spPr/>
      <dgm:t>
        <a:bodyPr/>
        <a:lstStyle/>
        <a:p>
          <a:endParaRPr lang="ru-RU"/>
        </a:p>
      </dgm:t>
    </dgm:pt>
    <dgm:pt modelId="{578748FC-5934-4DCD-965A-ED0339581405}" type="sibTrans" cxnId="{DC70D8C3-D8EF-4E04-9F87-EA79A1B56442}">
      <dgm:prSet/>
      <dgm:spPr/>
      <dgm:t>
        <a:bodyPr/>
        <a:lstStyle/>
        <a:p>
          <a:endParaRPr lang="ru-RU"/>
        </a:p>
      </dgm:t>
    </dgm:pt>
    <dgm:pt modelId="{DD33F07B-BF5E-4B6B-B664-817DC230CA22}" type="pres">
      <dgm:prSet presAssocID="{45690B06-9883-4E3D-99AB-6052C3871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A28DC-67B3-49AC-A430-CF0DB0338D90}" type="pres">
      <dgm:prSet presAssocID="{1420E19E-3731-4383-AF88-1DB903FE0EB5}" presName="node" presStyleLbl="node1" presStyleIdx="0" presStyleCnt="3" custScaleY="70798" custLinFactNeighborX="248" custLinFactNeighborY="-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AD7E9-FF31-405B-BC31-DA13B8398BAC}" type="pres">
      <dgm:prSet presAssocID="{50A63241-4E73-4252-B6F8-B97BEE20B98F}" presName="sibTrans" presStyleLbl="sibTrans2D1" presStyleIdx="0" presStyleCnt="2" custLinFactNeighborX="-4636" custLinFactNeighborY="-15733"/>
      <dgm:spPr/>
      <dgm:t>
        <a:bodyPr/>
        <a:lstStyle/>
        <a:p>
          <a:endParaRPr lang="ru-RU"/>
        </a:p>
      </dgm:t>
    </dgm:pt>
    <dgm:pt modelId="{CD775BCD-C898-4D29-863A-09CB708BC5DE}" type="pres">
      <dgm:prSet presAssocID="{50A63241-4E73-4252-B6F8-B97BEE20B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54A96-460B-49D9-B847-F656838E6B04}" type="pres">
      <dgm:prSet presAssocID="{EA376413-DF9A-4759-8BA6-3D97766433F9}" presName="node" presStyleLbl="node1" presStyleIdx="1" presStyleCnt="3" custScaleX="114935" custScaleY="76026" custLinFactNeighborX="-382" custLinFactNeighborY="-2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1F7-5902-4BD6-9924-DECCD3F5A77E}" type="pres">
      <dgm:prSet presAssocID="{B5CA5DD5-162B-4063-8661-C9CDB739EE2C}" presName="sibTrans" presStyleLbl="sibTrans2D1" presStyleIdx="1" presStyleCnt="2" custAng="312382" custLinFactNeighborX="28229" custLinFactNeighborY="31737"/>
      <dgm:spPr/>
      <dgm:t>
        <a:bodyPr/>
        <a:lstStyle/>
        <a:p>
          <a:endParaRPr lang="ru-RU"/>
        </a:p>
      </dgm:t>
    </dgm:pt>
    <dgm:pt modelId="{61484A7F-2D79-45C9-AE3C-337C2DF6869B}" type="pres">
      <dgm:prSet presAssocID="{B5CA5DD5-162B-4063-8661-C9CDB739EE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04BF5B-5E28-42EA-AF2D-5FC10F9006C7}" type="pres">
      <dgm:prSet presAssocID="{EC75B34F-ADA9-4A99-8D27-A9853E615757}" presName="node" presStyleLbl="node1" presStyleIdx="2" presStyleCnt="3" custScaleY="62264" custLinFactNeighborX="-382" custLinFactNeighborY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10AEC-A28C-4EA9-9D1B-63FA5C307DD9}" type="presOf" srcId="{B5CA5DD5-162B-4063-8661-C9CDB739EE2C}" destId="{61484A7F-2D79-45C9-AE3C-337C2DF6869B}" srcOrd="1" destOrd="0" presId="urn:microsoft.com/office/officeart/2005/8/layout/process5"/>
    <dgm:cxn modelId="{2609600A-736E-4B12-900F-4787FB2A821E}" type="presOf" srcId="{EA376413-DF9A-4759-8BA6-3D97766433F9}" destId="{29054A96-460B-49D9-B847-F656838E6B04}" srcOrd="0" destOrd="0" presId="urn:microsoft.com/office/officeart/2005/8/layout/process5"/>
    <dgm:cxn modelId="{68AFBCA2-3408-41B1-9E8F-2420B25FE3E5}" type="presOf" srcId="{EC75B34F-ADA9-4A99-8D27-A9853E615757}" destId="{0004BF5B-5E28-42EA-AF2D-5FC10F9006C7}" srcOrd="0" destOrd="0" presId="urn:microsoft.com/office/officeart/2005/8/layout/process5"/>
    <dgm:cxn modelId="{99A8877D-B175-4AC3-86DF-0B1A60E85021}" type="presOf" srcId="{1420E19E-3731-4383-AF88-1DB903FE0EB5}" destId="{BD0A28DC-67B3-49AC-A430-CF0DB0338D90}" srcOrd="0" destOrd="0" presId="urn:microsoft.com/office/officeart/2005/8/layout/process5"/>
    <dgm:cxn modelId="{E7FD821E-807C-4ED0-8828-BA0393EAFF3B}" srcId="{45690B06-9883-4E3D-99AB-6052C387180C}" destId="{EA376413-DF9A-4759-8BA6-3D97766433F9}" srcOrd="1" destOrd="0" parTransId="{61DC85ED-2AB6-4715-A1CE-F2BC10759782}" sibTransId="{B5CA5DD5-162B-4063-8661-C9CDB739EE2C}"/>
    <dgm:cxn modelId="{5C257D29-31F9-4FDE-B11D-BE1E4C8A5F48}" type="presOf" srcId="{50A63241-4E73-4252-B6F8-B97BEE20B98F}" destId="{CD775BCD-C898-4D29-863A-09CB708BC5DE}" srcOrd="1" destOrd="0" presId="urn:microsoft.com/office/officeart/2005/8/layout/process5"/>
    <dgm:cxn modelId="{062B12A9-FD6F-4F99-BD7E-D05E72B3B44A}" type="presOf" srcId="{45690B06-9883-4E3D-99AB-6052C387180C}" destId="{DD33F07B-BF5E-4B6B-B664-817DC230CA22}" srcOrd="0" destOrd="0" presId="urn:microsoft.com/office/officeart/2005/8/layout/process5"/>
    <dgm:cxn modelId="{FDA071EC-4B8A-4E4E-8688-BFB2C76168AE}" type="presOf" srcId="{50A63241-4E73-4252-B6F8-B97BEE20B98F}" destId="{5CAAD7E9-FF31-405B-BC31-DA13B8398BAC}" srcOrd="0" destOrd="0" presId="urn:microsoft.com/office/officeart/2005/8/layout/process5"/>
    <dgm:cxn modelId="{DC70D8C3-D8EF-4E04-9F87-EA79A1B56442}" srcId="{45690B06-9883-4E3D-99AB-6052C387180C}" destId="{EC75B34F-ADA9-4A99-8D27-A9853E615757}" srcOrd="2" destOrd="0" parTransId="{D9F148A7-AB03-483D-8D7F-289F30451329}" sibTransId="{578748FC-5934-4DCD-965A-ED0339581405}"/>
    <dgm:cxn modelId="{16B3B5C1-5D39-4CC6-BE0F-3A48777AE21C}" srcId="{45690B06-9883-4E3D-99AB-6052C387180C}" destId="{1420E19E-3731-4383-AF88-1DB903FE0EB5}" srcOrd="0" destOrd="0" parTransId="{4CD01D4E-DCE0-4ED3-BCEE-2F4B8D4AF4AD}" sibTransId="{50A63241-4E73-4252-B6F8-B97BEE20B98F}"/>
    <dgm:cxn modelId="{D066E06A-6E31-4539-8942-4A7414071BAA}" type="presOf" srcId="{B5CA5DD5-162B-4063-8661-C9CDB739EE2C}" destId="{630AF1F7-5902-4BD6-9924-DECCD3F5A77E}" srcOrd="0" destOrd="0" presId="urn:microsoft.com/office/officeart/2005/8/layout/process5"/>
    <dgm:cxn modelId="{19196DC5-5308-471A-B1CE-CD6D6DE255B5}" type="presParOf" srcId="{DD33F07B-BF5E-4B6B-B664-817DC230CA22}" destId="{BD0A28DC-67B3-49AC-A430-CF0DB0338D90}" srcOrd="0" destOrd="0" presId="urn:microsoft.com/office/officeart/2005/8/layout/process5"/>
    <dgm:cxn modelId="{90E5A8E0-6953-4E56-9056-D5C153469B30}" type="presParOf" srcId="{DD33F07B-BF5E-4B6B-B664-817DC230CA22}" destId="{5CAAD7E9-FF31-405B-BC31-DA13B8398BAC}" srcOrd="1" destOrd="0" presId="urn:microsoft.com/office/officeart/2005/8/layout/process5"/>
    <dgm:cxn modelId="{988E12DC-84ED-44AE-B94C-FF6CEA9D3F17}" type="presParOf" srcId="{5CAAD7E9-FF31-405B-BC31-DA13B8398BAC}" destId="{CD775BCD-C898-4D29-863A-09CB708BC5DE}" srcOrd="0" destOrd="0" presId="urn:microsoft.com/office/officeart/2005/8/layout/process5"/>
    <dgm:cxn modelId="{AE14A941-FC04-4EF0-B7B9-F1C6CD84A7D1}" type="presParOf" srcId="{DD33F07B-BF5E-4B6B-B664-817DC230CA22}" destId="{29054A96-460B-49D9-B847-F656838E6B04}" srcOrd="2" destOrd="0" presId="urn:microsoft.com/office/officeart/2005/8/layout/process5"/>
    <dgm:cxn modelId="{7E3BE8E2-E0FE-4C77-94FE-F091349E3B83}" type="presParOf" srcId="{DD33F07B-BF5E-4B6B-B664-817DC230CA22}" destId="{630AF1F7-5902-4BD6-9924-DECCD3F5A77E}" srcOrd="3" destOrd="0" presId="urn:microsoft.com/office/officeart/2005/8/layout/process5"/>
    <dgm:cxn modelId="{4B27AA4A-574F-4121-971D-F84A821AA24D}" type="presParOf" srcId="{630AF1F7-5902-4BD6-9924-DECCD3F5A77E}" destId="{61484A7F-2D79-45C9-AE3C-337C2DF6869B}" srcOrd="0" destOrd="0" presId="urn:microsoft.com/office/officeart/2005/8/layout/process5"/>
    <dgm:cxn modelId="{5D57787F-4B9E-419E-A130-A36C8CD875E6}" type="presParOf" srcId="{DD33F07B-BF5E-4B6B-B664-817DC230CA22}" destId="{0004BF5B-5E28-42EA-AF2D-5FC10F9006C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6F4C-7093-4FFD-84A2-E971CB55474E}" type="doc">
      <dgm:prSet loTypeId="urn:microsoft.com/office/officeart/2005/8/layout/hierarchy3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F6B148-DA74-4682-ABCB-B36D6EC6F1A4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B7C92-DC94-43FD-96B2-088BCCA75874}" type="par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8AF1E-9C5F-45F7-B0EC-FACD71A81B9F}" type="sib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845C6D-3630-46A0-AEEA-3470FD83D3C2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41%</a:t>
          </a:r>
        </a:p>
      </dgm:t>
    </dgm:pt>
    <dgm:pt modelId="{04B95CBF-E3B4-4019-AFC6-CBB5AF4EE244}" type="parTrans" cxnId="{846FDEAC-3881-41DD-8DFE-30D0E5159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844DD9-6DB9-4D58-AD14-EFD78FAB59C6}" type="sibTrans" cxnId="{846FDEAC-3881-41DD-8DFE-30D0E5159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B523AB-7FFB-424A-BCCD-DF064BFF019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59%</a:t>
          </a:r>
        </a:p>
      </dgm:t>
    </dgm:pt>
    <dgm:pt modelId="{8D2F1475-3F42-4118-ABA4-0F4C10E648AB}" type="par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6BBB8D-4AC4-411D-92AE-672F70E6778D}" type="sib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DE5DEF-B728-456B-BC10-D5BAF50D7515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8A4CD-11AE-44FF-9D69-5BB1A2AFD7D8}" type="par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67383-B49F-4C59-B64F-1FF2FF7FD0D2}" type="sib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5BCDA3-1D9A-4EF5-A8E6-E6ADAAFFC166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E9E5D6-1F69-4E51-97CB-02411102011F}" type="par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0B117B-A162-4A89-B9C1-8B7C1A208276}" type="sib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9B1CB4-037E-439A-96CE-CD7DF0BCBFD0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8E4F0-2815-4D25-B052-38AE62DA8602}" type="par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2754A3-8B49-4BAD-B88D-3ECA5B6F472D}" type="sib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02BB30-C693-4997-96C0-06BD213F086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8BE96-D871-46AA-B77E-4ABD4F51FB4A}" type="par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F4B41-5D06-4887-9F73-33F8C79C8157}" type="sib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42D77A-D182-4BF8-BBC1-AE90DB40DDC7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586C5-2048-472D-92E1-997216830E87}" type="par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28BE86-C1F7-481C-BDA2-67545F510BBB}" type="sib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E35280-EFC3-43A6-B155-D8AD4B5FD23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A6EC17-5FC5-4757-9340-CFD69F846F3C}" type="par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848A52-C25F-4C78-B6B4-6BDA27F6403B}" type="sib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483522-AC54-474D-AB1D-1F8D3E669D42}" type="pres">
      <dgm:prSet presAssocID="{3A056F4C-7093-4FFD-84A2-E971CB55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4A876-2AB8-487D-91D4-2E8D73637987}" type="pres">
      <dgm:prSet presAssocID="{ADF6B148-DA74-4682-ABCB-B36D6EC6F1A4}" presName="root" presStyleCnt="0"/>
      <dgm:spPr/>
      <dgm:t>
        <a:bodyPr/>
        <a:lstStyle/>
        <a:p>
          <a:endParaRPr lang="ru-RU"/>
        </a:p>
      </dgm:t>
    </dgm:pt>
    <dgm:pt modelId="{7FB7FD65-DC0D-4491-AF85-781B09833B97}" type="pres">
      <dgm:prSet presAssocID="{ADF6B148-DA74-4682-ABCB-B36D6EC6F1A4}" presName="rootComposite" presStyleCnt="0"/>
      <dgm:spPr/>
      <dgm:t>
        <a:bodyPr/>
        <a:lstStyle/>
        <a:p>
          <a:endParaRPr lang="ru-RU"/>
        </a:p>
      </dgm:t>
    </dgm:pt>
    <dgm:pt modelId="{8A54FE03-406C-43DE-933F-F6C47AEFC32D}" type="pres">
      <dgm:prSet presAssocID="{ADF6B148-DA74-4682-ABCB-B36D6EC6F1A4}" presName="rootText" presStyleLbl="node1" presStyleIdx="0" presStyleCnt="4" custScaleY="172320" custLinFactY="-27786" custLinFactNeighborX="3194" custLinFactNeighborY="-100000"/>
      <dgm:spPr/>
      <dgm:t>
        <a:bodyPr/>
        <a:lstStyle/>
        <a:p>
          <a:endParaRPr lang="ru-RU"/>
        </a:p>
      </dgm:t>
    </dgm:pt>
    <dgm:pt modelId="{974FF4DE-A3D6-43DF-BFB5-AE1FC3A41689}" type="pres">
      <dgm:prSet presAssocID="{ADF6B148-DA74-4682-ABCB-B36D6EC6F1A4}" presName="rootConnector" presStyleLbl="node1" presStyleIdx="0" presStyleCnt="4"/>
      <dgm:spPr/>
      <dgm:t>
        <a:bodyPr/>
        <a:lstStyle/>
        <a:p>
          <a:endParaRPr lang="ru-RU"/>
        </a:p>
      </dgm:t>
    </dgm:pt>
    <dgm:pt modelId="{C12C3564-26FA-483E-8C9E-324F7531039C}" type="pres">
      <dgm:prSet presAssocID="{ADF6B148-DA74-4682-ABCB-B36D6EC6F1A4}" presName="childShape" presStyleCnt="0"/>
      <dgm:spPr/>
      <dgm:t>
        <a:bodyPr/>
        <a:lstStyle/>
        <a:p>
          <a:endParaRPr lang="ru-RU"/>
        </a:p>
      </dgm:t>
    </dgm:pt>
    <dgm:pt modelId="{CB6B5EEA-136E-45F2-A3CF-983154B33A8B}" type="pres">
      <dgm:prSet presAssocID="{04B95CBF-E3B4-4019-AFC6-CBB5AF4EE24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102FB1F-5DB8-4ADD-821C-F84CF9D024F2}" type="pres">
      <dgm:prSet presAssocID="{2A845C6D-3630-46A0-AEEA-3470FD83D3C2}" presName="childText" presStyleLbl="bgAcc1" presStyleIdx="0" presStyleCnt="5" custScaleX="102372" custScaleY="182080" custLinFactNeighborX="-352" custLinFactNeighborY="-7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6E15-9A9C-4BB0-AD7E-1C7067266084}" type="pres">
      <dgm:prSet presAssocID="{8D2F1475-3F42-4118-ABA4-0F4C10E648A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FC210B4-7D64-4550-A228-6461BA8ADDD6}" type="pres">
      <dgm:prSet presAssocID="{1DB523AB-7FFB-424A-BCCD-DF064BFF0198}" presName="childText" presStyleLbl="bgAcc1" presStyleIdx="1" presStyleCnt="5" custScaleX="99383" custScaleY="103305" custLinFactNeighborX="5725" custLinFactNeighborY="-1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03BD2-C574-465D-B77D-CE6605CABB0B}" type="pres">
      <dgm:prSet presAssocID="{F7DE5DEF-B728-456B-BC10-D5BAF50D7515}" presName="root" presStyleCnt="0"/>
      <dgm:spPr/>
      <dgm:t>
        <a:bodyPr/>
        <a:lstStyle/>
        <a:p>
          <a:endParaRPr lang="ru-RU"/>
        </a:p>
      </dgm:t>
    </dgm:pt>
    <dgm:pt modelId="{F0B1DB60-A6E7-4011-97D0-2A78B383B1D8}" type="pres">
      <dgm:prSet presAssocID="{F7DE5DEF-B728-456B-BC10-D5BAF50D7515}" presName="rootComposite" presStyleCnt="0"/>
      <dgm:spPr/>
      <dgm:t>
        <a:bodyPr/>
        <a:lstStyle/>
        <a:p>
          <a:endParaRPr lang="ru-RU"/>
        </a:p>
      </dgm:t>
    </dgm:pt>
    <dgm:pt modelId="{4DC52CDA-66DC-4C5A-9687-C87C8999915F}" type="pres">
      <dgm:prSet presAssocID="{F7DE5DEF-B728-456B-BC10-D5BAF50D7515}" presName="rootText" presStyleLbl="node1" presStyleIdx="1" presStyleCnt="4" custScaleX="107887" custScaleY="162649" custLinFactY="-23956" custLinFactNeighborX="-1342" custLinFactNeighborY="-100000"/>
      <dgm:spPr/>
      <dgm:t>
        <a:bodyPr/>
        <a:lstStyle/>
        <a:p>
          <a:endParaRPr lang="ru-RU"/>
        </a:p>
      </dgm:t>
    </dgm:pt>
    <dgm:pt modelId="{1B986E60-8EDC-4781-A646-690912425524}" type="pres">
      <dgm:prSet presAssocID="{F7DE5DEF-B728-456B-BC10-D5BAF50D7515}" presName="rootConnector" presStyleLbl="node1" presStyleIdx="1" presStyleCnt="4"/>
      <dgm:spPr/>
      <dgm:t>
        <a:bodyPr/>
        <a:lstStyle/>
        <a:p>
          <a:endParaRPr lang="ru-RU"/>
        </a:p>
      </dgm:t>
    </dgm:pt>
    <dgm:pt modelId="{7B745342-C558-44C7-B109-3F51F28E96BB}" type="pres">
      <dgm:prSet presAssocID="{F7DE5DEF-B728-456B-BC10-D5BAF50D7515}" presName="childShape" presStyleCnt="0"/>
      <dgm:spPr/>
      <dgm:t>
        <a:bodyPr/>
        <a:lstStyle/>
        <a:p>
          <a:endParaRPr lang="ru-RU"/>
        </a:p>
      </dgm:t>
    </dgm:pt>
    <dgm:pt modelId="{113FA774-B64C-4031-A7BF-F5CF41B5CED0}" type="pres">
      <dgm:prSet presAssocID="{74E9E5D6-1F69-4E51-97CB-02411102011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7BF5076-91ED-4B38-9185-EBAFF7A5B224}" type="pres">
      <dgm:prSet presAssocID="{315BCDA3-1D9A-4EF5-A8E6-E6ADAAFFC166}" presName="childText" presStyleLbl="bgAcc1" presStyleIdx="2" presStyleCnt="5" custScaleX="98502" custScaleY="235858" custLinFactNeighborX="-1930" custLinFactNeighborY="-6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4F87F-DAFF-41AA-B842-DDF2B0F97245}" type="pres">
      <dgm:prSet presAssocID="{4B9B1CB4-037E-439A-96CE-CD7DF0BCBFD0}" presName="root" presStyleCnt="0"/>
      <dgm:spPr/>
      <dgm:t>
        <a:bodyPr/>
        <a:lstStyle/>
        <a:p>
          <a:endParaRPr lang="ru-RU"/>
        </a:p>
      </dgm:t>
    </dgm:pt>
    <dgm:pt modelId="{A5EC0CD2-0149-4D1F-BD7D-4F895D6C9158}" type="pres">
      <dgm:prSet presAssocID="{4B9B1CB4-037E-439A-96CE-CD7DF0BCBFD0}" presName="rootComposite" presStyleCnt="0"/>
      <dgm:spPr/>
      <dgm:t>
        <a:bodyPr/>
        <a:lstStyle/>
        <a:p>
          <a:endParaRPr lang="ru-RU"/>
        </a:p>
      </dgm:t>
    </dgm:pt>
    <dgm:pt modelId="{4BBE0D55-03B4-46CA-962C-56C412A8CB06}" type="pres">
      <dgm:prSet presAssocID="{4B9B1CB4-037E-439A-96CE-CD7DF0BCBFD0}" presName="rootText" presStyleLbl="node1" presStyleIdx="2" presStyleCnt="4" custScaleY="157584" custLinFactY="-14293" custLinFactNeighborX="2350" custLinFactNeighborY="-100000"/>
      <dgm:spPr/>
      <dgm:t>
        <a:bodyPr/>
        <a:lstStyle/>
        <a:p>
          <a:endParaRPr lang="ru-RU"/>
        </a:p>
      </dgm:t>
    </dgm:pt>
    <dgm:pt modelId="{E625C441-1E34-43AD-8E9D-A7D82689D092}" type="pres">
      <dgm:prSet presAssocID="{4B9B1CB4-037E-439A-96CE-CD7DF0BCBFD0}" presName="rootConnector" presStyleLbl="node1" presStyleIdx="2" presStyleCnt="4"/>
      <dgm:spPr/>
      <dgm:t>
        <a:bodyPr/>
        <a:lstStyle/>
        <a:p>
          <a:endParaRPr lang="ru-RU"/>
        </a:p>
      </dgm:t>
    </dgm:pt>
    <dgm:pt modelId="{A6B4079D-CA64-4CCD-9F4D-61EAB0738BD7}" type="pres">
      <dgm:prSet presAssocID="{4B9B1CB4-037E-439A-96CE-CD7DF0BCBFD0}" presName="childShape" presStyleCnt="0"/>
      <dgm:spPr/>
      <dgm:t>
        <a:bodyPr/>
        <a:lstStyle/>
        <a:p>
          <a:endParaRPr lang="ru-RU"/>
        </a:p>
      </dgm:t>
    </dgm:pt>
    <dgm:pt modelId="{1C64AB5A-D3AE-4C8F-85CE-7A4DFEBB43A9}" type="pres">
      <dgm:prSet presAssocID="{4688BE96-D871-46AA-B77E-4ABD4F51FB4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2839FB0-770D-4CC6-BECE-55D15124FF40}" type="pres">
      <dgm:prSet presAssocID="{7B02BB30-C693-4997-96C0-06BD213F086F}" presName="childText" presStyleLbl="bgAcc1" presStyleIdx="3" presStyleCnt="5" custScaleX="105647" custScaleY="212135" custLinFactY="75276" custLinFactNeighborX="81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C76FD-D99F-4813-9E66-B9DFA72675D3}" type="pres">
      <dgm:prSet presAssocID="{8042D77A-D182-4BF8-BBC1-AE90DB40DDC7}" presName="root" presStyleCnt="0"/>
      <dgm:spPr/>
      <dgm:t>
        <a:bodyPr/>
        <a:lstStyle/>
        <a:p>
          <a:endParaRPr lang="ru-RU"/>
        </a:p>
      </dgm:t>
    </dgm:pt>
    <dgm:pt modelId="{58A10695-77DD-4A59-B1C0-7D51C49F1DBF}" type="pres">
      <dgm:prSet presAssocID="{8042D77A-D182-4BF8-BBC1-AE90DB40DDC7}" presName="rootComposite" presStyleCnt="0"/>
      <dgm:spPr/>
      <dgm:t>
        <a:bodyPr/>
        <a:lstStyle/>
        <a:p>
          <a:endParaRPr lang="ru-RU"/>
        </a:p>
      </dgm:t>
    </dgm:pt>
    <dgm:pt modelId="{5F772CB0-6E7E-42DD-9F33-40D88509AB46}" type="pres">
      <dgm:prSet presAssocID="{8042D77A-D182-4BF8-BBC1-AE90DB40DDC7}" presName="rootText" presStyleLbl="node1" presStyleIdx="3" presStyleCnt="4" custScaleY="159397" custLinFactY="-11425" custLinFactNeighborX="-4360" custLinFactNeighborY="-100000"/>
      <dgm:spPr/>
      <dgm:t>
        <a:bodyPr/>
        <a:lstStyle/>
        <a:p>
          <a:endParaRPr lang="ru-RU"/>
        </a:p>
      </dgm:t>
    </dgm:pt>
    <dgm:pt modelId="{6E3383D2-9875-45D4-AA81-090FEEEA67D1}" type="pres">
      <dgm:prSet presAssocID="{8042D77A-D182-4BF8-BBC1-AE90DB40DDC7}" presName="rootConnector" presStyleLbl="node1" presStyleIdx="3" presStyleCnt="4"/>
      <dgm:spPr/>
      <dgm:t>
        <a:bodyPr/>
        <a:lstStyle/>
        <a:p>
          <a:endParaRPr lang="ru-RU"/>
        </a:p>
      </dgm:t>
    </dgm:pt>
    <dgm:pt modelId="{6191E07C-BA10-461C-BDD8-D8C52ED2D374}" type="pres">
      <dgm:prSet presAssocID="{8042D77A-D182-4BF8-BBC1-AE90DB40DDC7}" presName="childShape" presStyleCnt="0"/>
      <dgm:spPr/>
      <dgm:t>
        <a:bodyPr/>
        <a:lstStyle/>
        <a:p>
          <a:endParaRPr lang="ru-RU"/>
        </a:p>
      </dgm:t>
    </dgm:pt>
    <dgm:pt modelId="{A1594818-D40B-4A36-82EE-70C49E12070D}" type="pres">
      <dgm:prSet presAssocID="{BDA6EC17-5FC5-4757-9340-CFD69F846F3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A255654-0DA6-4E96-B74D-C831FDE115F9}" type="pres">
      <dgm:prSet presAssocID="{21E35280-EFC3-43A6-B155-D8AD4B5FD23F}" presName="childText" presStyleLbl="bgAcc1" presStyleIdx="4" presStyleCnt="5" custScaleY="203864" custLinFactY="71430" custLinFactNeighborX="-5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FDEAC-3881-41DD-8DFE-30D0E5159A52}" srcId="{ADF6B148-DA74-4682-ABCB-B36D6EC6F1A4}" destId="{2A845C6D-3630-46A0-AEEA-3470FD83D3C2}" srcOrd="0" destOrd="0" parTransId="{04B95CBF-E3B4-4019-AFC6-CBB5AF4EE244}" sibTransId="{BD844DD9-6DB9-4D58-AD14-EFD78FAB59C6}"/>
    <dgm:cxn modelId="{C4FFE938-974B-40B9-A0CA-8C79044D1CB9}" srcId="{3A056F4C-7093-4FFD-84A2-E971CB55474E}" destId="{F7DE5DEF-B728-456B-BC10-D5BAF50D7515}" srcOrd="1" destOrd="0" parTransId="{3988A4CD-11AE-44FF-9D69-5BB1A2AFD7D8}" sibTransId="{86F67383-B49F-4C59-B64F-1FF2FF7FD0D2}"/>
    <dgm:cxn modelId="{252E7DAB-7B83-431B-B9C6-CB7A63DB8429}" type="presOf" srcId="{4B9B1CB4-037E-439A-96CE-CD7DF0BCBFD0}" destId="{4BBE0D55-03B4-46CA-962C-56C412A8CB06}" srcOrd="0" destOrd="0" presId="urn:microsoft.com/office/officeart/2005/8/layout/hierarchy3"/>
    <dgm:cxn modelId="{1B92EED4-6A28-4A51-9D78-4ABEAAE21E78}" type="presOf" srcId="{2A845C6D-3630-46A0-AEEA-3470FD83D3C2}" destId="{0102FB1F-5DB8-4ADD-821C-F84CF9D024F2}" srcOrd="0" destOrd="0" presId="urn:microsoft.com/office/officeart/2005/8/layout/hierarchy3"/>
    <dgm:cxn modelId="{BF1C4439-AB08-4F65-99D9-C335CFBBD1EE}" type="presOf" srcId="{04B95CBF-E3B4-4019-AFC6-CBB5AF4EE244}" destId="{CB6B5EEA-136E-45F2-A3CF-983154B33A8B}" srcOrd="0" destOrd="0" presId="urn:microsoft.com/office/officeart/2005/8/layout/hierarchy3"/>
    <dgm:cxn modelId="{386F6794-DE4C-4D78-91F0-97A7E7ECE873}" srcId="{F7DE5DEF-B728-456B-BC10-D5BAF50D7515}" destId="{315BCDA3-1D9A-4EF5-A8E6-E6ADAAFFC166}" srcOrd="0" destOrd="0" parTransId="{74E9E5D6-1F69-4E51-97CB-02411102011F}" sibTransId="{300B117B-A162-4A89-B9C1-8B7C1A208276}"/>
    <dgm:cxn modelId="{095F463F-3964-4C76-B1B7-0A5042281868}" type="presOf" srcId="{21E35280-EFC3-43A6-B155-D8AD4B5FD23F}" destId="{7A255654-0DA6-4E96-B74D-C831FDE115F9}" srcOrd="0" destOrd="0" presId="urn:microsoft.com/office/officeart/2005/8/layout/hierarchy3"/>
    <dgm:cxn modelId="{575DEDA3-0107-4AD9-A3DE-D315CD66B2AD}" type="presOf" srcId="{1DB523AB-7FFB-424A-BCCD-DF064BFF0198}" destId="{6FC210B4-7D64-4550-A228-6461BA8ADDD6}" srcOrd="0" destOrd="0" presId="urn:microsoft.com/office/officeart/2005/8/layout/hierarchy3"/>
    <dgm:cxn modelId="{E0DD88AD-F887-4E84-A4A0-0A0B88EECF80}" type="presOf" srcId="{74E9E5D6-1F69-4E51-97CB-02411102011F}" destId="{113FA774-B64C-4031-A7BF-F5CF41B5CED0}" srcOrd="0" destOrd="0" presId="urn:microsoft.com/office/officeart/2005/8/layout/hierarchy3"/>
    <dgm:cxn modelId="{DC75C268-D73E-4ABF-96B8-584033983E27}" type="presOf" srcId="{BDA6EC17-5FC5-4757-9340-CFD69F846F3C}" destId="{A1594818-D40B-4A36-82EE-70C49E12070D}" srcOrd="0" destOrd="0" presId="urn:microsoft.com/office/officeart/2005/8/layout/hierarchy3"/>
    <dgm:cxn modelId="{4FC2431B-4B60-427C-BC32-FFAF5B98BDD4}" type="presOf" srcId="{4688BE96-D871-46AA-B77E-4ABD4F51FB4A}" destId="{1C64AB5A-D3AE-4C8F-85CE-7A4DFEBB43A9}" srcOrd="0" destOrd="0" presId="urn:microsoft.com/office/officeart/2005/8/layout/hierarchy3"/>
    <dgm:cxn modelId="{2540B1CB-260C-427A-8BF3-A25A64849554}" type="presOf" srcId="{ADF6B148-DA74-4682-ABCB-B36D6EC6F1A4}" destId="{8A54FE03-406C-43DE-933F-F6C47AEFC32D}" srcOrd="0" destOrd="0" presId="urn:microsoft.com/office/officeart/2005/8/layout/hierarchy3"/>
    <dgm:cxn modelId="{BFD4C837-58E0-45E1-BDA1-F37DAAFAF988}" type="presOf" srcId="{4B9B1CB4-037E-439A-96CE-CD7DF0BCBFD0}" destId="{E625C441-1E34-43AD-8E9D-A7D82689D092}" srcOrd="1" destOrd="0" presId="urn:microsoft.com/office/officeart/2005/8/layout/hierarchy3"/>
    <dgm:cxn modelId="{6F1705E8-D09D-4D61-9827-4E21CCDA830F}" type="presOf" srcId="{8042D77A-D182-4BF8-BBC1-AE90DB40DDC7}" destId="{5F772CB0-6E7E-42DD-9F33-40D88509AB46}" srcOrd="0" destOrd="0" presId="urn:microsoft.com/office/officeart/2005/8/layout/hierarchy3"/>
    <dgm:cxn modelId="{FC5E825E-258B-4488-ADEF-2C6B0BB33618}" type="presOf" srcId="{F7DE5DEF-B728-456B-BC10-D5BAF50D7515}" destId="{4DC52CDA-66DC-4C5A-9687-C87C8999915F}" srcOrd="0" destOrd="0" presId="urn:microsoft.com/office/officeart/2005/8/layout/hierarchy3"/>
    <dgm:cxn modelId="{12973A8C-A927-4A9A-8A78-AAD876B0DF27}" srcId="{ADF6B148-DA74-4682-ABCB-B36D6EC6F1A4}" destId="{1DB523AB-7FFB-424A-BCCD-DF064BFF0198}" srcOrd="1" destOrd="0" parTransId="{8D2F1475-3F42-4118-ABA4-0F4C10E648AB}" sibTransId="{E36BBB8D-4AC4-411D-92AE-672F70E6778D}"/>
    <dgm:cxn modelId="{C45E5669-22B2-4462-A67F-D8F37D3DB9D9}" type="presOf" srcId="{8042D77A-D182-4BF8-BBC1-AE90DB40DDC7}" destId="{6E3383D2-9875-45D4-AA81-090FEEEA67D1}" srcOrd="1" destOrd="0" presId="urn:microsoft.com/office/officeart/2005/8/layout/hierarchy3"/>
    <dgm:cxn modelId="{6C4A1314-2314-45B9-BE55-42E9B63B1E52}" type="presOf" srcId="{8D2F1475-3F42-4118-ABA4-0F4C10E648AB}" destId="{C0B76E15-9A9C-4BB0-AD7E-1C7067266084}" srcOrd="0" destOrd="0" presId="urn:microsoft.com/office/officeart/2005/8/layout/hierarchy3"/>
    <dgm:cxn modelId="{2A1D11C1-BDC1-49A3-9BDB-BC2C924A8CDD}" type="presOf" srcId="{ADF6B148-DA74-4682-ABCB-B36D6EC6F1A4}" destId="{974FF4DE-A3D6-43DF-BFB5-AE1FC3A41689}" srcOrd="1" destOrd="0" presId="urn:microsoft.com/office/officeart/2005/8/layout/hierarchy3"/>
    <dgm:cxn modelId="{BF09A0B2-1524-4F1D-B409-B98158FA02B8}" srcId="{4B9B1CB4-037E-439A-96CE-CD7DF0BCBFD0}" destId="{7B02BB30-C693-4997-96C0-06BD213F086F}" srcOrd="0" destOrd="0" parTransId="{4688BE96-D871-46AA-B77E-4ABD4F51FB4A}" sibTransId="{A10F4B41-5D06-4887-9F73-33F8C79C8157}"/>
    <dgm:cxn modelId="{3958BCCB-E65A-46ED-AAA5-4BBB935D597D}" type="presOf" srcId="{F7DE5DEF-B728-456B-BC10-D5BAF50D7515}" destId="{1B986E60-8EDC-4781-A646-690912425524}" srcOrd="1" destOrd="0" presId="urn:microsoft.com/office/officeart/2005/8/layout/hierarchy3"/>
    <dgm:cxn modelId="{5F051D95-218C-4EC7-AB5F-1F2C227C22C8}" type="presOf" srcId="{3A056F4C-7093-4FFD-84A2-E971CB55474E}" destId="{90483522-AC54-474D-AB1D-1F8D3E669D42}" srcOrd="0" destOrd="0" presId="urn:microsoft.com/office/officeart/2005/8/layout/hierarchy3"/>
    <dgm:cxn modelId="{9817EBE4-2597-407B-8E75-322CC3A75D82}" srcId="{3A056F4C-7093-4FFD-84A2-E971CB55474E}" destId="{ADF6B148-DA74-4682-ABCB-B36D6EC6F1A4}" srcOrd="0" destOrd="0" parTransId="{279B7C92-DC94-43FD-96B2-088BCCA75874}" sibTransId="{4228AF1E-9C5F-45F7-B0EC-FACD71A81B9F}"/>
    <dgm:cxn modelId="{B2B9E2BE-C025-49EE-A505-50D968FB1DCF}" srcId="{3A056F4C-7093-4FFD-84A2-E971CB55474E}" destId="{4B9B1CB4-037E-439A-96CE-CD7DF0BCBFD0}" srcOrd="2" destOrd="0" parTransId="{F978E4F0-2815-4D25-B052-38AE62DA8602}" sibTransId="{0F2754A3-8B49-4BAD-B88D-3ECA5B6F472D}"/>
    <dgm:cxn modelId="{D27106B4-7CE9-473B-8063-6FD4DC5BDECC}" type="presOf" srcId="{315BCDA3-1D9A-4EF5-A8E6-E6ADAAFFC166}" destId="{07BF5076-91ED-4B38-9185-EBAFF7A5B224}" srcOrd="0" destOrd="0" presId="urn:microsoft.com/office/officeart/2005/8/layout/hierarchy3"/>
    <dgm:cxn modelId="{65E6C17C-AF69-498B-8289-D9D125868644}" srcId="{8042D77A-D182-4BF8-BBC1-AE90DB40DDC7}" destId="{21E35280-EFC3-43A6-B155-D8AD4B5FD23F}" srcOrd="0" destOrd="0" parTransId="{BDA6EC17-5FC5-4757-9340-CFD69F846F3C}" sibTransId="{95848A52-C25F-4C78-B6B4-6BDA27F6403B}"/>
    <dgm:cxn modelId="{F8DD13EC-75F2-4C8C-86BB-4C355AAC8372}" type="presOf" srcId="{7B02BB30-C693-4997-96C0-06BD213F086F}" destId="{12839FB0-770D-4CC6-BECE-55D15124FF40}" srcOrd="0" destOrd="0" presId="urn:microsoft.com/office/officeart/2005/8/layout/hierarchy3"/>
    <dgm:cxn modelId="{B305ECE0-B0F6-440A-896B-0BCD697457C6}" srcId="{3A056F4C-7093-4FFD-84A2-E971CB55474E}" destId="{8042D77A-D182-4BF8-BBC1-AE90DB40DDC7}" srcOrd="3" destOrd="0" parTransId="{CC8586C5-2048-472D-92E1-997216830E87}" sibTransId="{0228BE86-C1F7-481C-BDA2-67545F510BBB}"/>
    <dgm:cxn modelId="{E33BCCA1-BDBD-49B8-BC04-7F8436D851AF}" type="presParOf" srcId="{90483522-AC54-474D-AB1D-1F8D3E669D42}" destId="{A5A4A876-2AB8-487D-91D4-2E8D73637987}" srcOrd="0" destOrd="0" presId="urn:microsoft.com/office/officeart/2005/8/layout/hierarchy3"/>
    <dgm:cxn modelId="{8618DDB0-4DB5-4800-B737-FA61A3C2ADCF}" type="presParOf" srcId="{A5A4A876-2AB8-487D-91D4-2E8D73637987}" destId="{7FB7FD65-DC0D-4491-AF85-781B09833B97}" srcOrd="0" destOrd="0" presId="urn:microsoft.com/office/officeart/2005/8/layout/hierarchy3"/>
    <dgm:cxn modelId="{B176293B-D21F-434D-8CD6-8571C3C1F72D}" type="presParOf" srcId="{7FB7FD65-DC0D-4491-AF85-781B09833B97}" destId="{8A54FE03-406C-43DE-933F-F6C47AEFC32D}" srcOrd="0" destOrd="0" presId="urn:microsoft.com/office/officeart/2005/8/layout/hierarchy3"/>
    <dgm:cxn modelId="{6D8D71C3-3456-42FD-BBDB-366DC128E392}" type="presParOf" srcId="{7FB7FD65-DC0D-4491-AF85-781B09833B97}" destId="{974FF4DE-A3D6-43DF-BFB5-AE1FC3A41689}" srcOrd="1" destOrd="0" presId="urn:microsoft.com/office/officeart/2005/8/layout/hierarchy3"/>
    <dgm:cxn modelId="{92845F89-AF6B-4FC4-B259-4CA4A41266CF}" type="presParOf" srcId="{A5A4A876-2AB8-487D-91D4-2E8D73637987}" destId="{C12C3564-26FA-483E-8C9E-324F7531039C}" srcOrd="1" destOrd="0" presId="urn:microsoft.com/office/officeart/2005/8/layout/hierarchy3"/>
    <dgm:cxn modelId="{BD9A937F-006C-4BB5-9E57-706F79B3D65F}" type="presParOf" srcId="{C12C3564-26FA-483E-8C9E-324F7531039C}" destId="{CB6B5EEA-136E-45F2-A3CF-983154B33A8B}" srcOrd="0" destOrd="0" presId="urn:microsoft.com/office/officeart/2005/8/layout/hierarchy3"/>
    <dgm:cxn modelId="{3466DC46-7C80-4F8D-8BC8-5793D70F3D6C}" type="presParOf" srcId="{C12C3564-26FA-483E-8C9E-324F7531039C}" destId="{0102FB1F-5DB8-4ADD-821C-F84CF9D024F2}" srcOrd="1" destOrd="0" presId="urn:microsoft.com/office/officeart/2005/8/layout/hierarchy3"/>
    <dgm:cxn modelId="{4AF2F9ED-9CBF-4ACC-9336-7FF7040402CB}" type="presParOf" srcId="{C12C3564-26FA-483E-8C9E-324F7531039C}" destId="{C0B76E15-9A9C-4BB0-AD7E-1C7067266084}" srcOrd="2" destOrd="0" presId="urn:microsoft.com/office/officeart/2005/8/layout/hierarchy3"/>
    <dgm:cxn modelId="{D868B22A-8A48-424D-A85F-30911D28CBC3}" type="presParOf" srcId="{C12C3564-26FA-483E-8C9E-324F7531039C}" destId="{6FC210B4-7D64-4550-A228-6461BA8ADDD6}" srcOrd="3" destOrd="0" presId="urn:microsoft.com/office/officeart/2005/8/layout/hierarchy3"/>
    <dgm:cxn modelId="{997DA804-4A78-4BE5-8D0D-29A296C49EFA}" type="presParOf" srcId="{90483522-AC54-474D-AB1D-1F8D3E669D42}" destId="{A7103BD2-C574-465D-B77D-CE6605CABB0B}" srcOrd="1" destOrd="0" presId="urn:microsoft.com/office/officeart/2005/8/layout/hierarchy3"/>
    <dgm:cxn modelId="{6486232B-8CEE-4489-89AB-4224DF119D3F}" type="presParOf" srcId="{A7103BD2-C574-465D-B77D-CE6605CABB0B}" destId="{F0B1DB60-A6E7-4011-97D0-2A78B383B1D8}" srcOrd="0" destOrd="0" presId="urn:microsoft.com/office/officeart/2005/8/layout/hierarchy3"/>
    <dgm:cxn modelId="{9C3234D6-B6AC-4EE9-9A4A-534F3D3FB74F}" type="presParOf" srcId="{F0B1DB60-A6E7-4011-97D0-2A78B383B1D8}" destId="{4DC52CDA-66DC-4C5A-9687-C87C8999915F}" srcOrd="0" destOrd="0" presId="urn:microsoft.com/office/officeart/2005/8/layout/hierarchy3"/>
    <dgm:cxn modelId="{0D46A40E-7E37-4D15-B1B7-5EC266871933}" type="presParOf" srcId="{F0B1DB60-A6E7-4011-97D0-2A78B383B1D8}" destId="{1B986E60-8EDC-4781-A646-690912425524}" srcOrd="1" destOrd="0" presId="urn:microsoft.com/office/officeart/2005/8/layout/hierarchy3"/>
    <dgm:cxn modelId="{822F08AA-C535-4168-B360-1CE872A7ADA6}" type="presParOf" srcId="{A7103BD2-C574-465D-B77D-CE6605CABB0B}" destId="{7B745342-C558-44C7-B109-3F51F28E96BB}" srcOrd="1" destOrd="0" presId="urn:microsoft.com/office/officeart/2005/8/layout/hierarchy3"/>
    <dgm:cxn modelId="{44718ACF-6053-419A-8A2A-8933CBF0A976}" type="presParOf" srcId="{7B745342-C558-44C7-B109-3F51F28E96BB}" destId="{113FA774-B64C-4031-A7BF-F5CF41B5CED0}" srcOrd="0" destOrd="0" presId="urn:microsoft.com/office/officeart/2005/8/layout/hierarchy3"/>
    <dgm:cxn modelId="{A75A8385-4D28-462C-9FC2-434B96D76185}" type="presParOf" srcId="{7B745342-C558-44C7-B109-3F51F28E96BB}" destId="{07BF5076-91ED-4B38-9185-EBAFF7A5B224}" srcOrd="1" destOrd="0" presId="urn:microsoft.com/office/officeart/2005/8/layout/hierarchy3"/>
    <dgm:cxn modelId="{6CACA351-B419-4F9D-924A-F7A763DD7770}" type="presParOf" srcId="{90483522-AC54-474D-AB1D-1F8D3E669D42}" destId="{AB14F87F-DAFF-41AA-B842-DDF2B0F97245}" srcOrd="2" destOrd="0" presId="urn:microsoft.com/office/officeart/2005/8/layout/hierarchy3"/>
    <dgm:cxn modelId="{FA1670B9-6AE8-4DE0-871A-2F85D62BC827}" type="presParOf" srcId="{AB14F87F-DAFF-41AA-B842-DDF2B0F97245}" destId="{A5EC0CD2-0149-4D1F-BD7D-4F895D6C9158}" srcOrd="0" destOrd="0" presId="urn:microsoft.com/office/officeart/2005/8/layout/hierarchy3"/>
    <dgm:cxn modelId="{FF981050-6F7A-4C6F-BDAE-17059FA2CEFE}" type="presParOf" srcId="{A5EC0CD2-0149-4D1F-BD7D-4F895D6C9158}" destId="{4BBE0D55-03B4-46CA-962C-56C412A8CB06}" srcOrd="0" destOrd="0" presId="urn:microsoft.com/office/officeart/2005/8/layout/hierarchy3"/>
    <dgm:cxn modelId="{0D7CACFE-5645-49FF-8CAD-9564071C37CA}" type="presParOf" srcId="{A5EC0CD2-0149-4D1F-BD7D-4F895D6C9158}" destId="{E625C441-1E34-43AD-8E9D-A7D82689D092}" srcOrd="1" destOrd="0" presId="urn:microsoft.com/office/officeart/2005/8/layout/hierarchy3"/>
    <dgm:cxn modelId="{55532C51-58B9-444A-B217-6E7552216E5C}" type="presParOf" srcId="{AB14F87F-DAFF-41AA-B842-DDF2B0F97245}" destId="{A6B4079D-CA64-4CCD-9F4D-61EAB0738BD7}" srcOrd="1" destOrd="0" presId="urn:microsoft.com/office/officeart/2005/8/layout/hierarchy3"/>
    <dgm:cxn modelId="{97103982-6DB9-461C-9677-F9B6BED47538}" type="presParOf" srcId="{A6B4079D-CA64-4CCD-9F4D-61EAB0738BD7}" destId="{1C64AB5A-D3AE-4C8F-85CE-7A4DFEBB43A9}" srcOrd="0" destOrd="0" presId="urn:microsoft.com/office/officeart/2005/8/layout/hierarchy3"/>
    <dgm:cxn modelId="{07774C2D-35D0-4E4A-8A25-8B3D2954EB79}" type="presParOf" srcId="{A6B4079D-CA64-4CCD-9F4D-61EAB0738BD7}" destId="{12839FB0-770D-4CC6-BECE-55D15124FF40}" srcOrd="1" destOrd="0" presId="urn:microsoft.com/office/officeart/2005/8/layout/hierarchy3"/>
    <dgm:cxn modelId="{BF15BC53-65DD-4741-AF3A-E9BC8B12E469}" type="presParOf" srcId="{90483522-AC54-474D-AB1D-1F8D3E669D42}" destId="{C5EC76FD-D99F-4813-9E66-B9DFA72675D3}" srcOrd="3" destOrd="0" presId="urn:microsoft.com/office/officeart/2005/8/layout/hierarchy3"/>
    <dgm:cxn modelId="{9D9A3607-E0CE-4E59-AADC-9CDB175A172A}" type="presParOf" srcId="{C5EC76FD-D99F-4813-9E66-B9DFA72675D3}" destId="{58A10695-77DD-4A59-B1C0-7D51C49F1DBF}" srcOrd="0" destOrd="0" presId="urn:microsoft.com/office/officeart/2005/8/layout/hierarchy3"/>
    <dgm:cxn modelId="{44CC8CBE-DAB8-4C22-A635-E82E0448AFA7}" type="presParOf" srcId="{58A10695-77DD-4A59-B1C0-7D51C49F1DBF}" destId="{5F772CB0-6E7E-42DD-9F33-40D88509AB46}" srcOrd="0" destOrd="0" presId="urn:microsoft.com/office/officeart/2005/8/layout/hierarchy3"/>
    <dgm:cxn modelId="{5B27C8D5-2134-49D4-9B2A-B83EDB66582E}" type="presParOf" srcId="{58A10695-77DD-4A59-B1C0-7D51C49F1DBF}" destId="{6E3383D2-9875-45D4-AA81-090FEEEA67D1}" srcOrd="1" destOrd="0" presId="urn:microsoft.com/office/officeart/2005/8/layout/hierarchy3"/>
    <dgm:cxn modelId="{C6BF5F7B-8168-4431-BB12-1F6DA727875D}" type="presParOf" srcId="{C5EC76FD-D99F-4813-9E66-B9DFA72675D3}" destId="{6191E07C-BA10-461C-BDD8-D8C52ED2D374}" srcOrd="1" destOrd="0" presId="urn:microsoft.com/office/officeart/2005/8/layout/hierarchy3"/>
    <dgm:cxn modelId="{EAF8AEE7-4D50-4DB3-9111-EFE6AE2FDF64}" type="presParOf" srcId="{6191E07C-BA10-461C-BDD8-D8C52ED2D374}" destId="{A1594818-D40B-4A36-82EE-70C49E12070D}" srcOrd="0" destOrd="0" presId="urn:microsoft.com/office/officeart/2005/8/layout/hierarchy3"/>
    <dgm:cxn modelId="{3DF2F1A6-445F-4D70-B9F0-7799CD046E4E}" type="presParOf" srcId="{6191E07C-BA10-461C-BDD8-D8C52ED2D374}" destId="{7A255654-0DA6-4E96-B74D-C831FDE115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E02B2-C3E3-465A-9432-BD4EFF294BC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92730-E683-4D68-8381-CBCF08AD46E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-15 441,4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F7CD2C-D609-47AE-A0D6-3BAA046ED9BA}" type="parTrans" cxnId="{885977F8-119A-45EE-BE81-C201AF74368B}">
      <dgm:prSet/>
      <dgm:spPr/>
      <dgm:t>
        <a:bodyPr/>
        <a:lstStyle/>
        <a:p>
          <a:endParaRPr lang="ru-RU"/>
        </a:p>
      </dgm:t>
    </dgm:pt>
    <dgm:pt modelId="{25F8DB5A-D534-46E1-BC8D-EC100BFC5E0F}" type="sibTrans" cxnId="{885977F8-119A-45EE-BE81-C201AF74368B}">
      <dgm:prSet/>
      <dgm:spPr/>
      <dgm:t>
        <a:bodyPr/>
        <a:lstStyle/>
        <a:p>
          <a:endParaRPr lang="ru-RU"/>
        </a:p>
      </dgm:t>
    </dgm:pt>
    <dgm:pt modelId="{917A3DAE-FB58-40C0-8C25-E0DF7CB7AA5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-13 400,0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4908CF-B809-4E28-AB36-FE3570985D2E}" type="parTrans" cxnId="{83B935F1-EAD7-4BE6-8F83-9EE2D7C7E570}">
      <dgm:prSet/>
      <dgm:spPr/>
      <dgm:t>
        <a:bodyPr/>
        <a:lstStyle/>
        <a:p>
          <a:endParaRPr lang="ru-RU"/>
        </a:p>
      </dgm:t>
    </dgm:pt>
    <dgm:pt modelId="{E3CBAAB8-7C33-4701-9B19-8DE7AB71DFD9}" type="sibTrans" cxnId="{83B935F1-EAD7-4BE6-8F83-9EE2D7C7E570}">
      <dgm:prSet/>
      <dgm:spPr/>
      <dgm:t>
        <a:bodyPr/>
        <a:lstStyle/>
        <a:p>
          <a:endParaRPr lang="ru-RU"/>
        </a:p>
      </dgm:t>
    </dgm:pt>
    <dgm:pt modelId="{9E064D22-DB97-47B0-9BF2-83476EAFC2C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      -14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400,0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99CB98-5DA1-475C-9E3B-1944F9E94E91}" type="sibTrans" cxnId="{5AAAA355-9024-4A12-AED3-F3DBC112089D}">
      <dgm:prSet/>
      <dgm:spPr/>
      <dgm:t>
        <a:bodyPr/>
        <a:lstStyle/>
        <a:p>
          <a:endParaRPr lang="ru-RU"/>
        </a:p>
      </dgm:t>
    </dgm:pt>
    <dgm:pt modelId="{16D3BF45-F62D-4AB6-8857-D480BAD7FA2B}" type="parTrans" cxnId="{5AAAA355-9024-4A12-AED3-F3DBC112089D}">
      <dgm:prSet/>
      <dgm:spPr/>
      <dgm:t>
        <a:bodyPr/>
        <a:lstStyle/>
        <a:p>
          <a:endParaRPr lang="ru-RU"/>
        </a:p>
      </dgm:t>
    </dgm:pt>
    <dgm:pt modelId="{1283970A-0903-44C2-9A51-A287DF6A5E74}" type="pres">
      <dgm:prSet presAssocID="{34EE02B2-C3E3-465A-9432-BD4EFF294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75A-23E1-40FF-8FBD-C3F0740D322B}" type="pres">
      <dgm:prSet presAssocID="{C0A92730-E683-4D68-8381-CBCF08AD46E5}" presName="Name5" presStyleLbl="vennNode1" presStyleIdx="0" presStyleCnt="3" custScaleX="112178" custLinFactNeighborX="629" custLinFactNeighborY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B24-0D8D-4EA5-B758-778893305ACA}" type="pres">
      <dgm:prSet presAssocID="{25F8DB5A-D534-46E1-BC8D-EC100BFC5E0F}" presName="space" presStyleCnt="0"/>
      <dgm:spPr/>
    </dgm:pt>
    <dgm:pt modelId="{3B65A017-AB65-484B-B35E-4BA28F650CB0}" type="pres">
      <dgm:prSet presAssocID="{917A3DAE-FB58-40C0-8C25-E0DF7CB7AA5D}" presName="Name5" presStyleLbl="vennNode1" presStyleIdx="1" presStyleCnt="3" custScaleX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5FE1-9B0F-4058-A044-6A1108163D76}" type="pres">
      <dgm:prSet presAssocID="{E3CBAAB8-7C33-4701-9B19-8DE7AB71DFD9}" presName="space" presStyleCnt="0"/>
      <dgm:spPr/>
    </dgm:pt>
    <dgm:pt modelId="{256F4426-7A2D-4935-B76D-3E13F7374586}" type="pres">
      <dgm:prSet presAssocID="{9E064D22-DB97-47B0-9BF2-83476EAFC2C4}" presName="Name5" presStyleLbl="vennNode1" presStyleIdx="2" presStyleCnt="3" custScaleX="11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5C76F-F7B1-48EF-838B-03192841402A}" type="presOf" srcId="{917A3DAE-FB58-40C0-8C25-E0DF7CB7AA5D}" destId="{3B65A017-AB65-484B-B35E-4BA28F650CB0}" srcOrd="0" destOrd="0" presId="urn:microsoft.com/office/officeart/2005/8/layout/venn3"/>
    <dgm:cxn modelId="{5AAAA355-9024-4A12-AED3-F3DBC112089D}" srcId="{34EE02B2-C3E3-465A-9432-BD4EFF294BC3}" destId="{9E064D22-DB97-47B0-9BF2-83476EAFC2C4}" srcOrd="2" destOrd="0" parTransId="{16D3BF45-F62D-4AB6-8857-D480BAD7FA2B}" sibTransId="{5499CB98-5DA1-475C-9E3B-1944F9E94E91}"/>
    <dgm:cxn modelId="{4010B2B2-9508-4D7D-906B-B77DE451A05B}" type="presOf" srcId="{9E064D22-DB97-47B0-9BF2-83476EAFC2C4}" destId="{256F4426-7A2D-4935-B76D-3E13F7374586}" srcOrd="0" destOrd="0" presId="urn:microsoft.com/office/officeart/2005/8/layout/venn3"/>
    <dgm:cxn modelId="{83B935F1-EAD7-4BE6-8F83-9EE2D7C7E570}" srcId="{34EE02B2-C3E3-465A-9432-BD4EFF294BC3}" destId="{917A3DAE-FB58-40C0-8C25-E0DF7CB7AA5D}" srcOrd="1" destOrd="0" parTransId="{D34908CF-B809-4E28-AB36-FE3570985D2E}" sibTransId="{E3CBAAB8-7C33-4701-9B19-8DE7AB71DFD9}"/>
    <dgm:cxn modelId="{885977F8-119A-45EE-BE81-C201AF74368B}" srcId="{34EE02B2-C3E3-465A-9432-BD4EFF294BC3}" destId="{C0A92730-E683-4D68-8381-CBCF08AD46E5}" srcOrd="0" destOrd="0" parTransId="{35F7CD2C-D609-47AE-A0D6-3BAA046ED9BA}" sibTransId="{25F8DB5A-D534-46E1-BC8D-EC100BFC5E0F}"/>
    <dgm:cxn modelId="{7B829D04-DB64-42BA-9845-A89BF41E86EF}" type="presOf" srcId="{34EE02B2-C3E3-465A-9432-BD4EFF294BC3}" destId="{1283970A-0903-44C2-9A51-A287DF6A5E74}" srcOrd="0" destOrd="0" presId="urn:microsoft.com/office/officeart/2005/8/layout/venn3"/>
    <dgm:cxn modelId="{70A99D86-0CCF-4E9C-9295-502E0E3B7C17}" type="presOf" srcId="{C0A92730-E683-4D68-8381-CBCF08AD46E5}" destId="{A553075A-23E1-40FF-8FBD-C3F0740D322B}" srcOrd="0" destOrd="0" presId="urn:microsoft.com/office/officeart/2005/8/layout/venn3"/>
    <dgm:cxn modelId="{F8CB6301-2A6E-4D81-A325-C10283946107}" type="presParOf" srcId="{1283970A-0903-44C2-9A51-A287DF6A5E74}" destId="{A553075A-23E1-40FF-8FBD-C3F0740D322B}" srcOrd="0" destOrd="0" presId="urn:microsoft.com/office/officeart/2005/8/layout/venn3"/>
    <dgm:cxn modelId="{D00B3665-6D91-4581-A796-B6B037B1BB3E}" type="presParOf" srcId="{1283970A-0903-44C2-9A51-A287DF6A5E74}" destId="{328FEB24-0D8D-4EA5-B758-778893305ACA}" srcOrd="1" destOrd="0" presId="urn:microsoft.com/office/officeart/2005/8/layout/venn3"/>
    <dgm:cxn modelId="{E1FD25A6-7344-48B9-8338-145343AD64D2}" type="presParOf" srcId="{1283970A-0903-44C2-9A51-A287DF6A5E74}" destId="{3B65A017-AB65-484B-B35E-4BA28F650CB0}" srcOrd="2" destOrd="0" presId="urn:microsoft.com/office/officeart/2005/8/layout/venn3"/>
    <dgm:cxn modelId="{7377A9A5-B3F4-45CD-A96B-284836E28438}" type="presParOf" srcId="{1283970A-0903-44C2-9A51-A287DF6A5E74}" destId="{C4ED5FE1-9B0F-4058-A044-6A1108163D76}" srcOrd="3" destOrd="0" presId="urn:microsoft.com/office/officeart/2005/8/layout/venn3"/>
    <dgm:cxn modelId="{86383992-30D8-4454-B057-2F3F1A1CD9CE}" type="presParOf" srcId="{1283970A-0903-44C2-9A51-A287DF6A5E74}" destId="{256F4426-7A2D-4935-B76D-3E13F737458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4DA45-2FE0-4BEA-9307-CD322D5686C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972FA07-611E-4B53-8AF5-84A4C54CA046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2 247 382,3тыс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08321-D107-4181-8F7B-3CDF873E6633}" type="parTrans" cxnId="{66ECBCD1-6C01-4608-9909-57367E1F1329}">
      <dgm:prSet/>
      <dgm:spPr/>
      <dgm:t>
        <a:bodyPr/>
        <a:lstStyle/>
        <a:p>
          <a:endParaRPr lang="ru-RU"/>
        </a:p>
      </dgm:t>
    </dgm:pt>
    <dgm:pt modelId="{CDBC1728-C4A6-45E1-AD2E-7A3D0DD2CA5F}" type="sibTrans" cxnId="{66ECBCD1-6C01-4608-9909-57367E1F1329}">
      <dgm:prSet/>
      <dgm:spPr/>
      <dgm:t>
        <a:bodyPr/>
        <a:lstStyle/>
        <a:p>
          <a:endParaRPr lang="ru-RU"/>
        </a:p>
      </dgm:t>
    </dgm:pt>
    <dgm:pt modelId="{CC6246CE-A903-4E3F-A1D7-7768E697ABEE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2 262 823,7 тыс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C81BCD-CEA8-464B-9FE8-D921A379C3E9}" type="parTrans" cxnId="{451918C8-A559-4CE1-914E-0A732DB67F7D}">
      <dgm:prSet/>
      <dgm:spPr/>
      <dgm:t>
        <a:bodyPr/>
        <a:lstStyle/>
        <a:p>
          <a:endParaRPr lang="ru-RU"/>
        </a:p>
      </dgm:t>
    </dgm:pt>
    <dgm:pt modelId="{F8B5773F-9063-411A-8604-D25607B780B1}" type="sibTrans" cxnId="{451918C8-A559-4CE1-914E-0A732DB67F7D}">
      <dgm:prSet/>
      <dgm:spPr/>
      <dgm:t>
        <a:bodyPr/>
        <a:lstStyle/>
        <a:p>
          <a:endParaRPr lang="ru-RU"/>
        </a:p>
      </dgm:t>
    </dgm:pt>
    <dgm:pt modelId="{EF8A1FC1-6472-4A69-8535-0302D9AAACFF}" type="pres">
      <dgm:prSet presAssocID="{6124DA45-2FE0-4BEA-9307-CD322D5686CA}" presName="Name0" presStyleCnt="0">
        <dgm:presLayoutVars>
          <dgm:dir/>
          <dgm:resizeHandles val="exact"/>
        </dgm:presLayoutVars>
      </dgm:prSet>
      <dgm:spPr/>
    </dgm:pt>
    <dgm:pt modelId="{E7FB58B1-A897-42ED-81CB-C94AE88411A3}" type="pres">
      <dgm:prSet presAssocID="{6124DA45-2FE0-4BEA-9307-CD322D5686CA}" presName="bkgdShp" presStyleLbl="alignAccFollowNode1" presStyleIdx="0" presStyleCnt="1" custScaleY="114021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E3E5E58D-F82A-4E9C-9907-FC1DAA98F254}" type="pres">
      <dgm:prSet presAssocID="{6124DA45-2FE0-4BEA-9307-CD322D5686CA}" presName="linComp" presStyleCnt="0"/>
      <dgm:spPr/>
    </dgm:pt>
    <dgm:pt modelId="{BDCFB234-CA6C-4573-A815-B4492EC64D50}" type="pres">
      <dgm:prSet presAssocID="{A972FA07-611E-4B53-8AF5-84A4C54CA046}" presName="compNode" presStyleCnt="0"/>
      <dgm:spPr/>
    </dgm:pt>
    <dgm:pt modelId="{62E8C0AC-11B2-47EC-9CC4-9E9F0D04D65F}" type="pres">
      <dgm:prSet presAssocID="{A972FA07-611E-4B53-8AF5-84A4C54CA046}" presName="node" presStyleLbl="node1" presStyleIdx="0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18-57EF-4971-AD77-F5190CD8217C}" type="pres">
      <dgm:prSet presAssocID="{A972FA07-611E-4B53-8AF5-84A4C54CA046}" presName="invisiNode" presStyleLbl="node1" presStyleIdx="0" presStyleCnt="2"/>
      <dgm:spPr/>
    </dgm:pt>
    <dgm:pt modelId="{E29001B9-E1F4-484C-8DAB-2E465342BB4B}" type="pres">
      <dgm:prSet presAssocID="{A972FA07-611E-4B53-8AF5-84A4C54CA046}" presName="imagNode" presStyleLbl="fgImgPlace1" presStyleIdx="0" presStyleCnt="2" custScaleY="136183" custLinFactNeighborX="1066" custLinFactNeighborY="-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1B3A92-BBD3-4BC4-8DC5-C1F733F821BA}" type="pres">
      <dgm:prSet presAssocID="{CDBC1728-C4A6-45E1-AD2E-7A3D0DD2CA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FB2892-84FD-45C8-9DEC-D737A58734A0}" type="pres">
      <dgm:prSet presAssocID="{CC6246CE-A903-4E3F-A1D7-7768E697ABEE}" presName="compNode" presStyleCnt="0"/>
      <dgm:spPr/>
    </dgm:pt>
    <dgm:pt modelId="{B30626B5-ABBD-4140-AD1B-55FBCF71345F}" type="pres">
      <dgm:prSet presAssocID="{CC6246CE-A903-4E3F-A1D7-7768E697ABEE}" presName="node" presStyleLbl="node1" presStyleIdx="1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9209-3456-49BE-870F-F74335E1919C}" type="pres">
      <dgm:prSet presAssocID="{CC6246CE-A903-4E3F-A1D7-7768E697ABEE}" presName="invisiNode" presStyleLbl="node1" presStyleIdx="1" presStyleCnt="2"/>
      <dgm:spPr/>
    </dgm:pt>
    <dgm:pt modelId="{4E55A5B7-7FBF-4A3E-91F4-7749A3C025C3}" type="pres">
      <dgm:prSet presAssocID="{CC6246CE-A903-4E3F-A1D7-7768E697ABEE}" presName="imagNode" presStyleLbl="fgImgPlace1" presStyleIdx="1" presStyleCnt="2" custScaleY="126563" custLinFactNeighborX="197" custLinFactNeighborY="-4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DDD6A1-BF8B-4A39-9420-79B6469AC40C}" type="presOf" srcId="{A972FA07-611E-4B53-8AF5-84A4C54CA046}" destId="{62E8C0AC-11B2-47EC-9CC4-9E9F0D04D65F}" srcOrd="0" destOrd="0" presId="urn:microsoft.com/office/officeart/2005/8/layout/pList2#1"/>
    <dgm:cxn modelId="{451918C8-A559-4CE1-914E-0A732DB67F7D}" srcId="{6124DA45-2FE0-4BEA-9307-CD322D5686CA}" destId="{CC6246CE-A903-4E3F-A1D7-7768E697ABEE}" srcOrd="1" destOrd="0" parTransId="{FFC81BCD-CEA8-464B-9FE8-D921A379C3E9}" sibTransId="{F8B5773F-9063-411A-8604-D25607B780B1}"/>
    <dgm:cxn modelId="{5E115428-32F1-4246-B5B7-E1FC53E12251}" type="presOf" srcId="{6124DA45-2FE0-4BEA-9307-CD322D5686CA}" destId="{EF8A1FC1-6472-4A69-8535-0302D9AAACFF}" srcOrd="0" destOrd="0" presId="urn:microsoft.com/office/officeart/2005/8/layout/pList2#1"/>
    <dgm:cxn modelId="{66ECBCD1-6C01-4608-9909-57367E1F1329}" srcId="{6124DA45-2FE0-4BEA-9307-CD322D5686CA}" destId="{A972FA07-611E-4B53-8AF5-84A4C54CA046}" srcOrd="0" destOrd="0" parTransId="{FC008321-D107-4181-8F7B-3CDF873E6633}" sibTransId="{CDBC1728-C4A6-45E1-AD2E-7A3D0DD2CA5F}"/>
    <dgm:cxn modelId="{972EA97D-9C03-4ACC-811B-C142D57034A4}" type="presOf" srcId="{CDBC1728-C4A6-45E1-AD2E-7A3D0DD2CA5F}" destId="{051B3A92-BBD3-4BC4-8DC5-C1F733F821BA}" srcOrd="0" destOrd="0" presId="urn:microsoft.com/office/officeart/2005/8/layout/pList2#1"/>
    <dgm:cxn modelId="{679B6885-F33D-41BD-92AF-27D4848424FE}" type="presOf" srcId="{CC6246CE-A903-4E3F-A1D7-7768E697ABEE}" destId="{B30626B5-ABBD-4140-AD1B-55FBCF71345F}" srcOrd="0" destOrd="0" presId="urn:microsoft.com/office/officeart/2005/8/layout/pList2#1"/>
    <dgm:cxn modelId="{60E4E4FB-5DE2-4F6E-AEC1-B040A38E2826}" type="presParOf" srcId="{EF8A1FC1-6472-4A69-8535-0302D9AAACFF}" destId="{E7FB58B1-A897-42ED-81CB-C94AE88411A3}" srcOrd="0" destOrd="0" presId="urn:microsoft.com/office/officeart/2005/8/layout/pList2#1"/>
    <dgm:cxn modelId="{9450F869-60A4-46FE-8F44-00FCB51672A4}" type="presParOf" srcId="{EF8A1FC1-6472-4A69-8535-0302D9AAACFF}" destId="{E3E5E58D-F82A-4E9C-9907-FC1DAA98F254}" srcOrd="1" destOrd="0" presId="urn:microsoft.com/office/officeart/2005/8/layout/pList2#1"/>
    <dgm:cxn modelId="{4A593AD4-9DE9-48E1-8308-46839D33A085}" type="presParOf" srcId="{E3E5E58D-F82A-4E9C-9907-FC1DAA98F254}" destId="{BDCFB234-CA6C-4573-A815-B4492EC64D50}" srcOrd="0" destOrd="0" presId="urn:microsoft.com/office/officeart/2005/8/layout/pList2#1"/>
    <dgm:cxn modelId="{7FED7B1F-AE4A-489C-A7B9-04B14585E073}" type="presParOf" srcId="{BDCFB234-CA6C-4573-A815-B4492EC64D50}" destId="{62E8C0AC-11B2-47EC-9CC4-9E9F0D04D65F}" srcOrd="0" destOrd="0" presId="urn:microsoft.com/office/officeart/2005/8/layout/pList2#1"/>
    <dgm:cxn modelId="{CF9F01CB-E8A4-4B14-9277-455E353B1FB8}" type="presParOf" srcId="{BDCFB234-CA6C-4573-A815-B4492EC64D50}" destId="{9F35A118-57EF-4971-AD77-F5190CD8217C}" srcOrd="1" destOrd="0" presId="urn:microsoft.com/office/officeart/2005/8/layout/pList2#1"/>
    <dgm:cxn modelId="{7B94A46A-2EB9-4174-9B12-86310973E71B}" type="presParOf" srcId="{BDCFB234-CA6C-4573-A815-B4492EC64D50}" destId="{E29001B9-E1F4-484C-8DAB-2E465342BB4B}" srcOrd="2" destOrd="0" presId="urn:microsoft.com/office/officeart/2005/8/layout/pList2#1"/>
    <dgm:cxn modelId="{F4DAD2DB-7A75-42E0-BFA6-6FAF0F28BB36}" type="presParOf" srcId="{E3E5E58D-F82A-4E9C-9907-FC1DAA98F254}" destId="{051B3A92-BBD3-4BC4-8DC5-C1F733F821BA}" srcOrd="1" destOrd="0" presId="urn:microsoft.com/office/officeart/2005/8/layout/pList2#1"/>
    <dgm:cxn modelId="{F944397E-19E7-41DD-8E1A-EB71EE7E50D4}" type="presParOf" srcId="{E3E5E58D-F82A-4E9C-9907-FC1DAA98F254}" destId="{13FB2892-84FD-45C8-9DEC-D737A58734A0}" srcOrd="2" destOrd="0" presId="urn:microsoft.com/office/officeart/2005/8/layout/pList2#1"/>
    <dgm:cxn modelId="{F826C7FF-BA0D-4668-8392-A75675C053F7}" type="presParOf" srcId="{13FB2892-84FD-45C8-9DEC-D737A58734A0}" destId="{B30626B5-ABBD-4140-AD1B-55FBCF71345F}" srcOrd="0" destOrd="0" presId="urn:microsoft.com/office/officeart/2005/8/layout/pList2#1"/>
    <dgm:cxn modelId="{32719CBF-C46D-4096-8A95-83F0256DBF96}" type="presParOf" srcId="{13FB2892-84FD-45C8-9DEC-D737A58734A0}" destId="{BA9C9209-3456-49BE-870F-F74335E1919C}" srcOrd="1" destOrd="0" presId="urn:microsoft.com/office/officeart/2005/8/layout/pList2#1"/>
    <dgm:cxn modelId="{28E9C295-2EBE-447C-B907-B423856DC65C}" type="presParOf" srcId="{13FB2892-84FD-45C8-9DEC-D737A58734A0}" destId="{4E55A5B7-7FBF-4A3E-91F4-7749A3C025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88BEE-7DB3-4719-80FA-E9EA803C2CD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779A7-DA80-4D36-B685-60E3905D340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 anchor="t"/>
        <a:lstStyle/>
        <a:p>
          <a:pPr algn="ctr"/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97F2E1-7850-4A8E-BE00-8D8CED67C915}" type="parTrans" cxnId="{0EBA7A84-0E1B-487C-A8A4-58D620E15A23}">
      <dgm:prSet/>
      <dgm:spPr/>
      <dgm:t>
        <a:bodyPr/>
        <a:lstStyle/>
        <a:p>
          <a:endParaRPr lang="ru-RU"/>
        </a:p>
      </dgm:t>
    </dgm:pt>
    <dgm:pt modelId="{57CA66F3-73B6-4BB5-A936-C47E645AD7A1}" type="sibTrans" cxnId="{0EBA7A84-0E1B-487C-A8A4-58D620E15A23}">
      <dgm:prSet/>
      <dgm:spPr/>
      <dgm:t>
        <a:bodyPr/>
        <a:lstStyle/>
        <a:p>
          <a:endParaRPr lang="ru-RU"/>
        </a:p>
      </dgm:t>
    </dgm:pt>
    <dgm:pt modelId="{3AF6A196-138D-4C0A-8079-69766DE8A669}">
      <dgm:prSet custT="1"/>
      <dgm:spPr/>
      <dgm:t>
        <a:bodyPr anchor="ctr"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15 441,4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AB1F6C-A98F-40C2-A802-97C20F41E849}" type="sibTrans" cxnId="{357FA81B-BE2F-4988-8DFC-E072E15F3F12}">
      <dgm:prSet/>
      <dgm:spPr/>
      <dgm:t>
        <a:bodyPr/>
        <a:lstStyle/>
        <a:p>
          <a:endParaRPr lang="ru-RU"/>
        </a:p>
      </dgm:t>
    </dgm:pt>
    <dgm:pt modelId="{3A224C91-85BF-4312-A6C6-16D12BE1DAE8}" type="parTrans" cxnId="{357FA81B-BE2F-4988-8DFC-E072E15F3F12}">
      <dgm:prSet/>
      <dgm:spPr/>
      <dgm:t>
        <a:bodyPr/>
        <a:lstStyle/>
        <a:p>
          <a:endParaRPr lang="ru-RU"/>
        </a:p>
      </dgm:t>
    </dgm:pt>
    <dgm:pt modelId="{295FA806-075B-4229-A598-EBB9CBAF1628}" type="pres">
      <dgm:prSet presAssocID="{74B88BEE-7DB3-4719-80FA-E9EA803C2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9F5A0-391B-4330-BC0D-A552BBD629A3}" type="pres">
      <dgm:prSet presAssocID="{919779A7-DA80-4D36-B685-60E3905D340F}" presName="composite" presStyleCnt="0"/>
      <dgm:spPr/>
    </dgm:pt>
    <dgm:pt modelId="{348BD9C4-0918-4178-B1B0-6477EAA4514C}" type="pres">
      <dgm:prSet presAssocID="{919779A7-DA80-4D36-B685-60E3905D340F}" presName="parTx" presStyleLbl="node1" presStyleIdx="0" presStyleCnt="1" custScaleX="47457" custLinFactNeighborX="-30847" custLinFactNeighborY="35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7418-F103-42CB-925B-361949E675C8}" type="pres">
      <dgm:prSet presAssocID="{919779A7-DA80-4D36-B685-60E3905D340F}" presName="desTx" presStyleLbl="revTx" presStyleIdx="0" presStyleCnt="1" custScaleX="55085" custScaleY="399963" custLinFactY="-53123" custLinFactNeighborX="353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FA81B-BE2F-4988-8DFC-E072E15F3F12}" srcId="{919779A7-DA80-4D36-B685-60E3905D340F}" destId="{3AF6A196-138D-4C0A-8079-69766DE8A669}" srcOrd="0" destOrd="0" parTransId="{3A224C91-85BF-4312-A6C6-16D12BE1DAE8}" sibTransId="{64AB1F6C-A98F-40C2-A802-97C20F41E849}"/>
    <dgm:cxn modelId="{239B20EA-C99F-4F11-9AAA-E6C23F9C4117}" type="presOf" srcId="{919779A7-DA80-4D36-B685-60E3905D340F}" destId="{348BD9C4-0918-4178-B1B0-6477EAA4514C}" srcOrd="0" destOrd="0" presId="urn:microsoft.com/office/officeart/2005/8/layout/chevron1"/>
    <dgm:cxn modelId="{163FD22A-2D4D-4C4E-A5AC-BD7DFB84F32F}" type="presOf" srcId="{74B88BEE-7DB3-4719-80FA-E9EA803C2CD6}" destId="{295FA806-075B-4229-A598-EBB9CBAF1628}" srcOrd="0" destOrd="0" presId="urn:microsoft.com/office/officeart/2005/8/layout/chevron1"/>
    <dgm:cxn modelId="{0EBA7A84-0E1B-487C-A8A4-58D620E15A23}" srcId="{74B88BEE-7DB3-4719-80FA-E9EA803C2CD6}" destId="{919779A7-DA80-4D36-B685-60E3905D340F}" srcOrd="0" destOrd="0" parTransId="{D697F2E1-7850-4A8E-BE00-8D8CED67C915}" sibTransId="{57CA66F3-73B6-4BB5-A936-C47E645AD7A1}"/>
    <dgm:cxn modelId="{22DC137E-8FED-4C18-8A4B-0D2A8B151CDF}" type="presOf" srcId="{3AF6A196-138D-4C0A-8079-69766DE8A669}" destId="{B2127418-F103-42CB-925B-361949E675C8}" srcOrd="0" destOrd="0" presId="urn:microsoft.com/office/officeart/2005/8/layout/chevron1"/>
    <dgm:cxn modelId="{85E32A21-A622-4899-B9AA-7C6CAFF8DDAF}" type="presParOf" srcId="{295FA806-075B-4229-A598-EBB9CBAF1628}" destId="{EAF9F5A0-391B-4330-BC0D-A552BBD629A3}" srcOrd="0" destOrd="0" presId="urn:microsoft.com/office/officeart/2005/8/layout/chevron1"/>
    <dgm:cxn modelId="{C7576BFA-B420-4C97-B480-A9203BE834A0}" type="presParOf" srcId="{EAF9F5A0-391B-4330-BC0D-A552BBD629A3}" destId="{348BD9C4-0918-4178-B1B0-6477EAA4514C}" srcOrd="0" destOrd="0" presId="urn:microsoft.com/office/officeart/2005/8/layout/chevron1"/>
    <dgm:cxn modelId="{D7EBF464-EC72-41D3-A194-1343EF1AE9C9}" type="presParOf" srcId="{EAF9F5A0-391B-4330-BC0D-A552BBD629A3}" destId="{B2127418-F103-42CB-925B-361949E675C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78349-E8BE-4414-9AD8-9E3CC1B99FE5}" type="presOf" srcId="{A84D6B5C-8EF1-4319-8C13-FDED57AC4892}" destId="{80978208-C2C9-438D-B100-294C3257BEE9}" srcOrd="0" destOrd="0" presId="urn:microsoft.com/office/officeart/2005/8/layout/radial4"/>
    <dgm:cxn modelId="{FD20A430-F17A-4002-A9A7-7A12B8C38426}" type="presOf" srcId="{A86B8E9E-6255-4269-9313-ABE09BE7301D}" destId="{94E28D4B-C707-45EC-9CF1-4AAA0EFA2EC6}" srcOrd="0" destOrd="0" presId="urn:microsoft.com/office/officeart/2005/8/layout/radial4"/>
    <dgm:cxn modelId="{8ECAB38F-7D45-4993-BC5D-A91B5BF8BE18}" type="presOf" srcId="{4B2285BE-0161-45D8-9860-151F2C6C5E86}" destId="{F8F0EAE8-66EE-4AA5-8685-3EE4F6C9AC77}" srcOrd="0" destOrd="0" presId="urn:microsoft.com/office/officeart/2005/8/layout/radial4"/>
    <dgm:cxn modelId="{F294B5CB-0E46-45DA-A1CC-3B42B69A5BB5}" type="presOf" srcId="{60A9330E-B347-4259-9A5C-2003ECF426D7}" destId="{1D33FFE0-B798-413A-9B75-8F3A48951FD5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E13F912E-AAC0-4FBE-B76C-253799BBE6FD}" type="presOf" srcId="{A6D566F9-A693-49A6-887B-1A6BD87B15D1}" destId="{46004B77-768E-486D-B6C4-73ADCF5165E3}" srcOrd="0" destOrd="0" presId="urn:microsoft.com/office/officeart/2005/8/layout/radial4"/>
    <dgm:cxn modelId="{05401A50-34DD-45FA-99D0-E412CE7ACE2C}" type="presOf" srcId="{8574F713-3620-4476-937F-314D5D41A579}" destId="{D4ED46AC-F844-428B-968D-F34BA5E09DED}" srcOrd="0" destOrd="0" presId="urn:microsoft.com/office/officeart/2005/8/layout/radial4"/>
    <dgm:cxn modelId="{61D7E9E9-1385-49C8-8D07-37B21AF8FF07}" type="presParOf" srcId="{94E28D4B-C707-45EC-9CF1-4AAA0EFA2EC6}" destId="{F8F0EAE8-66EE-4AA5-8685-3EE4F6C9AC77}" srcOrd="0" destOrd="0" presId="urn:microsoft.com/office/officeart/2005/8/layout/radial4"/>
    <dgm:cxn modelId="{08F6D8D4-7528-489F-A56B-AFBD57459F4A}" type="presParOf" srcId="{94E28D4B-C707-45EC-9CF1-4AAA0EFA2EC6}" destId="{D4ED46AC-F844-428B-968D-F34BA5E09DED}" srcOrd="1" destOrd="0" presId="urn:microsoft.com/office/officeart/2005/8/layout/radial4"/>
    <dgm:cxn modelId="{5D9F821D-FB01-4391-AEF8-1F87813BC1BE}" type="presParOf" srcId="{94E28D4B-C707-45EC-9CF1-4AAA0EFA2EC6}" destId="{80978208-C2C9-438D-B100-294C3257BEE9}" srcOrd="2" destOrd="0" presId="urn:microsoft.com/office/officeart/2005/8/layout/radial4"/>
    <dgm:cxn modelId="{4C7C8972-47EB-47CF-89A7-249AFE4E13C1}" type="presParOf" srcId="{94E28D4B-C707-45EC-9CF1-4AAA0EFA2EC6}" destId="{1D33FFE0-B798-413A-9B75-8F3A48951FD5}" srcOrd="3" destOrd="0" presId="urn:microsoft.com/office/officeart/2005/8/layout/radial4"/>
    <dgm:cxn modelId="{158902A3-C05B-47AF-96E6-509547088DAC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D4299-1ECE-48B6-9D3C-E2737C35BA71}" type="presOf" srcId="{A6D566F9-A693-49A6-887B-1A6BD87B15D1}" destId="{46004B77-768E-486D-B6C4-73ADCF5165E3}" srcOrd="0" destOrd="0" presId="urn:microsoft.com/office/officeart/2005/8/layout/radial4"/>
    <dgm:cxn modelId="{87896109-6098-46C1-BE0E-DA1181EFBB09}" type="presOf" srcId="{4B2285BE-0161-45D8-9860-151F2C6C5E86}" destId="{F8F0EAE8-66EE-4AA5-8685-3EE4F6C9AC77}" srcOrd="0" destOrd="0" presId="urn:microsoft.com/office/officeart/2005/8/layout/radial4"/>
    <dgm:cxn modelId="{A6C975AD-B0B6-4773-895A-1356ECEDFADB}" type="presOf" srcId="{8574F713-3620-4476-937F-314D5D41A579}" destId="{D4ED46AC-F844-428B-968D-F34BA5E09DED}" srcOrd="0" destOrd="0" presId="urn:microsoft.com/office/officeart/2005/8/layout/radial4"/>
    <dgm:cxn modelId="{59E2EF08-F474-4D5F-98F7-0706E7AE414F}" type="presOf" srcId="{A86B8E9E-6255-4269-9313-ABE09BE7301D}" destId="{94E28D4B-C707-45EC-9CF1-4AAA0EFA2EC6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CE8BA3F-0ACF-442E-847E-EB365A050F9F}" type="presOf" srcId="{A84D6B5C-8EF1-4319-8C13-FDED57AC4892}" destId="{80978208-C2C9-438D-B100-294C3257BEE9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819799AB-6E16-426A-B7B3-8FB3FF8C5397}" type="presOf" srcId="{60A9330E-B347-4259-9A5C-2003ECF426D7}" destId="{1D33FFE0-B798-413A-9B75-8F3A48951FD5}" srcOrd="0" destOrd="0" presId="urn:microsoft.com/office/officeart/2005/8/layout/radial4"/>
    <dgm:cxn modelId="{5A7B0113-10ED-4196-B14B-57C2FEAF74E6}" type="presParOf" srcId="{94E28D4B-C707-45EC-9CF1-4AAA0EFA2EC6}" destId="{F8F0EAE8-66EE-4AA5-8685-3EE4F6C9AC77}" srcOrd="0" destOrd="0" presId="urn:microsoft.com/office/officeart/2005/8/layout/radial4"/>
    <dgm:cxn modelId="{F25D35BD-CF3F-4606-B747-9B038EEA9258}" type="presParOf" srcId="{94E28D4B-C707-45EC-9CF1-4AAA0EFA2EC6}" destId="{D4ED46AC-F844-428B-968D-F34BA5E09DED}" srcOrd="1" destOrd="0" presId="urn:microsoft.com/office/officeart/2005/8/layout/radial4"/>
    <dgm:cxn modelId="{A9DFA989-F0D7-4C5D-861B-8B93953D3C2F}" type="presParOf" srcId="{94E28D4B-C707-45EC-9CF1-4AAA0EFA2EC6}" destId="{80978208-C2C9-438D-B100-294C3257BEE9}" srcOrd="2" destOrd="0" presId="urn:microsoft.com/office/officeart/2005/8/layout/radial4"/>
    <dgm:cxn modelId="{0193C484-5347-4FA8-89FC-EDB5C67C25B6}" type="presParOf" srcId="{94E28D4B-C707-45EC-9CF1-4AAA0EFA2EC6}" destId="{1D33FFE0-B798-413A-9B75-8F3A48951FD5}" srcOrd="3" destOrd="0" presId="urn:microsoft.com/office/officeart/2005/8/layout/radial4"/>
    <dgm:cxn modelId="{321C7AB4-4EAA-4A31-A335-6CEC1468B5CF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0F853-4FD8-40BC-AA44-F68383942BB5}" type="presOf" srcId="{A84D6B5C-8EF1-4319-8C13-FDED57AC4892}" destId="{80978208-C2C9-438D-B100-294C3257BEE9}" srcOrd="0" destOrd="0" presId="urn:microsoft.com/office/officeart/2005/8/layout/radial4"/>
    <dgm:cxn modelId="{74CD3022-873F-447E-A77F-836C3FAB725D}" type="presOf" srcId="{4B2285BE-0161-45D8-9860-151F2C6C5E86}" destId="{F8F0EAE8-66EE-4AA5-8685-3EE4F6C9AC77}" srcOrd="0" destOrd="0" presId="urn:microsoft.com/office/officeart/2005/8/layout/radial4"/>
    <dgm:cxn modelId="{7F2AF584-6C87-4CDE-974A-31CEC8D9769C}" type="presOf" srcId="{A86B8E9E-6255-4269-9313-ABE09BE7301D}" destId="{94E28D4B-C707-45EC-9CF1-4AAA0EFA2EC6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785B3506-F1EE-4D28-BCD7-A04BCDE120BF}" type="presOf" srcId="{8574F713-3620-4476-937F-314D5D41A579}" destId="{D4ED46AC-F844-428B-968D-F34BA5E09DED}" srcOrd="0" destOrd="0" presId="urn:microsoft.com/office/officeart/2005/8/layout/radial4"/>
    <dgm:cxn modelId="{028907B4-093B-4F6B-AD15-F7F3F2C17214}" type="presOf" srcId="{60A9330E-B347-4259-9A5C-2003ECF426D7}" destId="{1D33FFE0-B798-413A-9B75-8F3A48951FD5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23C283C6-8775-4F91-B257-D9A241D89D15}" type="presOf" srcId="{A6D566F9-A693-49A6-887B-1A6BD87B15D1}" destId="{46004B77-768E-486D-B6C4-73ADCF5165E3}" srcOrd="0" destOrd="0" presId="urn:microsoft.com/office/officeart/2005/8/layout/radial4"/>
    <dgm:cxn modelId="{A0717D66-2FB1-4535-8F62-8F7405B9BDCE}" type="presParOf" srcId="{94E28D4B-C707-45EC-9CF1-4AAA0EFA2EC6}" destId="{F8F0EAE8-66EE-4AA5-8685-3EE4F6C9AC77}" srcOrd="0" destOrd="0" presId="urn:microsoft.com/office/officeart/2005/8/layout/radial4"/>
    <dgm:cxn modelId="{6FAB78F8-8679-412B-9A2F-8CC3E06675DA}" type="presParOf" srcId="{94E28D4B-C707-45EC-9CF1-4AAA0EFA2EC6}" destId="{D4ED46AC-F844-428B-968D-F34BA5E09DED}" srcOrd="1" destOrd="0" presId="urn:microsoft.com/office/officeart/2005/8/layout/radial4"/>
    <dgm:cxn modelId="{4012B539-531C-4FD1-A769-8A7F841E0EED}" type="presParOf" srcId="{94E28D4B-C707-45EC-9CF1-4AAA0EFA2EC6}" destId="{80978208-C2C9-438D-B100-294C3257BEE9}" srcOrd="2" destOrd="0" presId="urn:microsoft.com/office/officeart/2005/8/layout/radial4"/>
    <dgm:cxn modelId="{B648D7E7-F09A-48F0-B240-15B3AE933C49}" type="presParOf" srcId="{94E28D4B-C707-45EC-9CF1-4AAA0EFA2EC6}" destId="{1D33FFE0-B798-413A-9B75-8F3A48951FD5}" srcOrd="3" destOrd="0" presId="urn:microsoft.com/office/officeart/2005/8/layout/radial4"/>
    <dgm:cxn modelId="{1B12AE50-392D-4881-9BAD-8CB9780CD62E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9999FF"/>
        </a:solidFill>
      </dgm:spPr>
      <dgm:t>
        <a:bodyPr/>
        <a:lstStyle/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262 823,7</a:t>
          </a:r>
        </a:p>
        <a:p>
          <a:pPr algn="ctr"/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9999FF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70C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9999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rgbClr val="64AD0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92F2A2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66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66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 custLinFactNeighborX="20802" custLinFactNeighborY="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F8250-5FB9-40C5-980A-AFEF6F2D9246}" type="presOf" srcId="{3BA0FA79-0F0A-4F39-8C6F-85BF113366C3}" destId="{E0AC84DD-2093-416F-85DE-E547FE520660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EA0818BC-48A9-40E5-8839-6B7B6D779A30}" type="presOf" srcId="{D63A74EC-A1EC-4823-AB28-835C2DE63D58}" destId="{E2EC1D87-F728-458A-8AB1-7A3D78F9D25E}" srcOrd="0" destOrd="0" presId="urn:microsoft.com/office/officeart/2005/8/layout/radial5"/>
    <dgm:cxn modelId="{BDD02FB9-1C25-4B13-A712-E3966020B113}" type="presOf" srcId="{AA0A2BD5-A368-4F17-8E9D-23F1FC377812}" destId="{EB1C3899-7B42-47CD-912B-DD035472498D}" srcOrd="0" destOrd="0" presId="urn:microsoft.com/office/officeart/2005/8/layout/radial5"/>
    <dgm:cxn modelId="{D8588DD8-F9E1-4DF7-920D-7EF504B2AA5E}" type="presOf" srcId="{62E153EB-408C-4CB3-B6CA-2A439518E14B}" destId="{83F11675-07D9-406F-853D-13FD28BBB805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F8ED88ED-49CE-4B94-BA22-7982C083B316}" type="presOf" srcId="{08170AFC-8E89-4179-A96D-636AFFD8C3F3}" destId="{53D78D63-5F88-4163-9535-46A64127BD3A}" srcOrd="1" destOrd="0" presId="urn:microsoft.com/office/officeart/2005/8/layout/radial5"/>
    <dgm:cxn modelId="{F25F8AC3-1780-4744-8F14-89A1849E1A98}" type="presOf" srcId="{08170AFC-8E89-4179-A96D-636AFFD8C3F3}" destId="{DF27FC25-052B-426A-9E06-117E992234F6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3B09E90-4DB1-4ED2-9DA9-E54B872D1CC4}" type="presOf" srcId="{C021BE46-16AF-4372-B2A0-67875E2C82CF}" destId="{DA660ED5-C4B7-4208-928A-B8DD66837486}" srcOrd="1" destOrd="0" presId="urn:microsoft.com/office/officeart/2005/8/layout/radial5"/>
    <dgm:cxn modelId="{99013A23-B15C-4127-9094-82469ED1F731}" type="presOf" srcId="{4B1A8440-411B-4A5D-AFC7-3583C59ADD0E}" destId="{73BC26A8-8D0F-45E6-9E3B-37EADD227262}" srcOrd="0" destOrd="0" presId="urn:microsoft.com/office/officeart/2005/8/layout/radial5"/>
    <dgm:cxn modelId="{E3C53478-D038-433F-A4B7-10780893C9DB}" type="presOf" srcId="{8D513BD1-7137-4BB2-A1F4-1B02EFB0F34F}" destId="{4731EA70-1FA8-49F5-A6BF-4AE9CB97C303}" srcOrd="0" destOrd="0" presId="urn:microsoft.com/office/officeart/2005/8/layout/radial5"/>
    <dgm:cxn modelId="{474CD5F8-BEE4-4DBA-8164-C4BE4091E974}" type="presOf" srcId="{66E51CD7-05D6-4658-BDAA-92C6F3E19708}" destId="{C47D9E4B-AD47-4E79-B529-9B264E8F4F6B}" srcOrd="1" destOrd="0" presId="urn:microsoft.com/office/officeart/2005/8/layout/radial5"/>
    <dgm:cxn modelId="{9B9B9EED-E37E-4060-A9A9-7D127291AB78}" type="presOf" srcId="{66E51CD7-05D6-4658-BDAA-92C6F3E19708}" destId="{553B84E4-4A31-43DB-B3BF-8E8EF2B79F2D}" srcOrd="0" destOrd="0" presId="urn:microsoft.com/office/officeart/2005/8/layout/radial5"/>
    <dgm:cxn modelId="{60704B59-7116-4A93-941F-945E5848438C}" type="presOf" srcId="{082CE592-953F-441B-B0C2-F864433A8493}" destId="{A0E222DD-64BD-4A89-BBB9-2B80D8318D4A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F9C6733D-4C4F-4C8C-9159-F174D4B75722}" type="presOf" srcId="{9F96D360-CB55-48DB-9778-BF90DCE1129E}" destId="{69EA0517-EDCB-4CEB-899F-D56DCF7B4404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D14691AF-30FA-4607-A0AD-7945A57FAC5A}" type="presOf" srcId="{9DEE7B50-C1CB-48D2-999B-DF1098A88396}" destId="{2F5553CB-2478-4421-B002-5FA728364A78}" srcOrd="0" destOrd="0" presId="urn:microsoft.com/office/officeart/2005/8/layout/radial5"/>
    <dgm:cxn modelId="{632E33E8-9764-496A-AB63-FDAB4C813DFD}" type="presOf" srcId="{BC4B6763-2F33-4CCB-B9CC-377BBD0F0800}" destId="{A0B7EB92-DF16-476D-BB87-6C0D26E26F61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585DDEAF-A061-48D5-8CDF-8192D6487C0C}" type="presOf" srcId="{77DF95E1-3397-43CE-99EF-E82D1E9B2066}" destId="{7A035AEB-3A20-4DC3-9A60-032AB2743B03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809EC07-8F11-46CC-B2F9-ED5EE542308E}" type="presOf" srcId="{9DEE7B50-C1CB-48D2-999B-DF1098A88396}" destId="{881BA4B6-6173-4BE7-ACB0-127409627ABA}" srcOrd="1" destOrd="0" presId="urn:microsoft.com/office/officeart/2005/8/layout/radial5"/>
    <dgm:cxn modelId="{59868044-3E9E-4D8B-AE98-DA59BD78C9DD}" type="presOf" srcId="{BC4B6763-2F33-4CCB-B9CC-377BBD0F0800}" destId="{E3A5A4EE-729B-477E-AEA8-7FC61FA6B941}" srcOrd="1" destOrd="0" presId="urn:microsoft.com/office/officeart/2005/8/layout/radial5"/>
    <dgm:cxn modelId="{A0D3A6E6-C730-4AF3-92DE-55DA5D6ED08B}" type="presOf" srcId="{C021BE46-16AF-4372-B2A0-67875E2C82CF}" destId="{06F93DE9-E67A-4CE1-BC6B-5C458B1137B0}" srcOrd="0" destOrd="0" presId="urn:microsoft.com/office/officeart/2005/8/layout/radial5"/>
    <dgm:cxn modelId="{EA350B1E-B97D-48A2-BAAF-74EAD883B3EE}" type="presOf" srcId="{6598F354-400C-439C-BDD5-729D663E252E}" destId="{F326903B-AF5C-41D9-A950-9DE60C069BDF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88FEED5-820E-433C-946F-CE8987229865}" type="presOf" srcId="{082CE592-953F-441B-B0C2-F864433A8493}" destId="{839DF450-14DD-4280-9AEE-DA73938E9B9D}" srcOrd="1" destOrd="0" presId="urn:microsoft.com/office/officeart/2005/8/layout/radial5"/>
    <dgm:cxn modelId="{A5A10A9B-DB40-456A-B4B9-6CA993F21B69}" type="presOf" srcId="{6B4A9C71-5243-4375-98C7-BA189146832B}" destId="{8B82EA68-B59A-424E-9756-C221A13DB47F}" srcOrd="0" destOrd="0" presId="urn:microsoft.com/office/officeart/2005/8/layout/radial5"/>
    <dgm:cxn modelId="{981D15D7-51C5-44CB-A99E-E761425C3529}" type="presOf" srcId="{6598F354-400C-439C-BDD5-729D663E252E}" destId="{FA950D33-9BD9-4D37-A533-789F5554AFB5}" srcOrd="0" destOrd="0" presId="urn:microsoft.com/office/officeart/2005/8/layout/radial5"/>
    <dgm:cxn modelId="{3A24C84B-3C8C-43D0-A298-7007B00FC21B}" type="presOf" srcId="{8D513BD1-7137-4BB2-A1F4-1B02EFB0F34F}" destId="{8D15C70B-27DC-4BC4-8B54-1A6B8CC1DBC1}" srcOrd="1" destOrd="0" presId="urn:microsoft.com/office/officeart/2005/8/layout/radial5"/>
    <dgm:cxn modelId="{145C4E66-4F34-4876-A5CB-A8020DF41A14}" type="presOf" srcId="{A8FC0520-4E1C-47C9-9459-5A566E2A3269}" destId="{47F0322C-5978-482D-A409-1280E22C6D82}" srcOrd="1" destOrd="0" presId="urn:microsoft.com/office/officeart/2005/8/layout/radial5"/>
    <dgm:cxn modelId="{A0025BE3-7914-4733-80D6-7AA1064156C3}" type="presOf" srcId="{77DF95E1-3397-43CE-99EF-E82D1E9B2066}" destId="{4273F29E-B93C-44D6-A671-FCDC77ED9BA3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F9464F6-4181-4331-8C55-840ED7ADA18D}" type="presOf" srcId="{A8FC0520-4E1C-47C9-9459-5A566E2A3269}" destId="{E7EAB10C-E176-4610-B2C6-BE8F83AD0F9B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DCD3AE7A-4A9A-44E1-8DEF-E793C0083156}" type="presOf" srcId="{637E412C-91EE-486E-8354-15F2384BE3EA}" destId="{D8B200F5-4D07-49B2-A587-C2FE6CEC49F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37908B5-45FB-4C38-BF9B-D90AFCDDC171}" type="presOf" srcId="{420BA717-63F2-4ED1-9193-BDF0AD7BC7EB}" destId="{FFE63D16-C443-42C8-BB30-4CA61876A647}" srcOrd="0" destOrd="0" presId="urn:microsoft.com/office/officeart/2005/8/layout/radial5"/>
    <dgm:cxn modelId="{FA22F843-7EBB-4817-957D-834E2BC275FC}" type="presOf" srcId="{6F647F05-65E5-443B-9310-4AF895EEC1B0}" destId="{ED72E44C-8498-48F8-9652-E5DD6AC5818D}" srcOrd="0" destOrd="0" presId="urn:microsoft.com/office/officeart/2005/8/layout/radial5"/>
    <dgm:cxn modelId="{3D97A5E9-721D-4E20-A8DE-4BFA57A804B6}" type="presOf" srcId="{D78F1D4C-A2EF-4C56-940B-FB3F18A7298D}" destId="{EDA34655-9131-4731-957F-5382F53A0660}" srcOrd="0" destOrd="0" presId="urn:microsoft.com/office/officeart/2005/8/layout/radial5"/>
    <dgm:cxn modelId="{5B68E086-263B-4C54-96B8-FFD05C1917E1}" type="presOf" srcId="{D2A69AB7-A0A6-4501-95CD-2902A3384DE3}" destId="{FED909B6-8F19-4D98-AAC2-EBEEF4830C2B}" srcOrd="0" destOrd="0" presId="urn:microsoft.com/office/officeart/2005/8/layout/radial5"/>
    <dgm:cxn modelId="{B8ADE7F6-78D4-4BB1-85AA-B90921257AAB}" type="presParOf" srcId="{8B82EA68-B59A-424E-9756-C221A13DB47F}" destId="{ED72E44C-8498-48F8-9652-E5DD6AC5818D}" srcOrd="0" destOrd="0" presId="urn:microsoft.com/office/officeart/2005/8/layout/radial5"/>
    <dgm:cxn modelId="{F494278C-2FFB-4EBF-BE79-4C82778A175F}" type="presParOf" srcId="{8B82EA68-B59A-424E-9756-C221A13DB47F}" destId="{4731EA70-1FA8-49F5-A6BF-4AE9CB97C303}" srcOrd="1" destOrd="0" presId="urn:microsoft.com/office/officeart/2005/8/layout/radial5"/>
    <dgm:cxn modelId="{55F4E192-ABAB-4E75-86DA-4B34E6F1B3BA}" type="presParOf" srcId="{4731EA70-1FA8-49F5-A6BF-4AE9CB97C303}" destId="{8D15C70B-27DC-4BC4-8B54-1A6B8CC1DBC1}" srcOrd="0" destOrd="0" presId="urn:microsoft.com/office/officeart/2005/8/layout/radial5"/>
    <dgm:cxn modelId="{DDF1E23E-86EA-482D-98A4-A04EC140B0C0}" type="presParOf" srcId="{8B82EA68-B59A-424E-9756-C221A13DB47F}" destId="{E2EC1D87-F728-458A-8AB1-7A3D78F9D25E}" srcOrd="2" destOrd="0" presId="urn:microsoft.com/office/officeart/2005/8/layout/radial5"/>
    <dgm:cxn modelId="{56651191-3D0D-4FF0-9BE1-909EAF026C4A}" type="presParOf" srcId="{8B82EA68-B59A-424E-9756-C221A13DB47F}" destId="{A0E222DD-64BD-4A89-BBB9-2B80D8318D4A}" srcOrd="3" destOrd="0" presId="urn:microsoft.com/office/officeart/2005/8/layout/radial5"/>
    <dgm:cxn modelId="{D8BD14CC-F14E-4B22-A8D5-1D1308DD67F9}" type="presParOf" srcId="{A0E222DD-64BD-4A89-BBB9-2B80D8318D4A}" destId="{839DF450-14DD-4280-9AEE-DA73938E9B9D}" srcOrd="0" destOrd="0" presId="urn:microsoft.com/office/officeart/2005/8/layout/radial5"/>
    <dgm:cxn modelId="{62DF0C4E-72F4-4E50-82AB-C96536EFB1EB}" type="presParOf" srcId="{8B82EA68-B59A-424E-9756-C221A13DB47F}" destId="{73BC26A8-8D0F-45E6-9E3B-37EADD227262}" srcOrd="4" destOrd="0" presId="urn:microsoft.com/office/officeart/2005/8/layout/radial5"/>
    <dgm:cxn modelId="{EA50CADB-72C9-43EE-B5D8-C52B849A5B44}" type="presParOf" srcId="{8B82EA68-B59A-424E-9756-C221A13DB47F}" destId="{06F93DE9-E67A-4CE1-BC6B-5C458B1137B0}" srcOrd="5" destOrd="0" presId="urn:microsoft.com/office/officeart/2005/8/layout/radial5"/>
    <dgm:cxn modelId="{8B5EFF1C-59A2-4D3B-A836-AF74DCDC76D2}" type="presParOf" srcId="{06F93DE9-E67A-4CE1-BC6B-5C458B1137B0}" destId="{DA660ED5-C4B7-4208-928A-B8DD66837486}" srcOrd="0" destOrd="0" presId="urn:microsoft.com/office/officeart/2005/8/layout/radial5"/>
    <dgm:cxn modelId="{D6915235-0712-4080-B937-F3AA3CF0F6A3}" type="presParOf" srcId="{8B82EA68-B59A-424E-9756-C221A13DB47F}" destId="{D8B200F5-4D07-49B2-A587-C2FE6CEC49F8}" srcOrd="6" destOrd="0" presId="urn:microsoft.com/office/officeart/2005/8/layout/radial5"/>
    <dgm:cxn modelId="{FA8BECDF-05FF-4478-A663-BEE1B0E82539}" type="presParOf" srcId="{8B82EA68-B59A-424E-9756-C221A13DB47F}" destId="{E7EAB10C-E176-4610-B2C6-BE8F83AD0F9B}" srcOrd="7" destOrd="0" presId="urn:microsoft.com/office/officeart/2005/8/layout/radial5"/>
    <dgm:cxn modelId="{67096EE8-03E1-4472-B885-BB9214DA891C}" type="presParOf" srcId="{E7EAB10C-E176-4610-B2C6-BE8F83AD0F9B}" destId="{47F0322C-5978-482D-A409-1280E22C6D82}" srcOrd="0" destOrd="0" presId="urn:microsoft.com/office/officeart/2005/8/layout/radial5"/>
    <dgm:cxn modelId="{D1CE0967-57F6-42A0-8136-764AD716648E}" type="presParOf" srcId="{8B82EA68-B59A-424E-9756-C221A13DB47F}" destId="{FFE63D16-C443-42C8-BB30-4CA61876A647}" srcOrd="8" destOrd="0" presId="urn:microsoft.com/office/officeart/2005/8/layout/radial5"/>
    <dgm:cxn modelId="{2929472C-0CBB-4C07-BF96-5ECB815B7B3D}" type="presParOf" srcId="{8B82EA68-B59A-424E-9756-C221A13DB47F}" destId="{FA950D33-9BD9-4D37-A533-789F5554AFB5}" srcOrd="9" destOrd="0" presId="urn:microsoft.com/office/officeart/2005/8/layout/radial5"/>
    <dgm:cxn modelId="{C5ED9A39-58BA-45A0-911F-01C166F69FF8}" type="presParOf" srcId="{FA950D33-9BD9-4D37-A533-789F5554AFB5}" destId="{F326903B-AF5C-41D9-A950-9DE60C069BDF}" srcOrd="0" destOrd="0" presId="urn:microsoft.com/office/officeart/2005/8/layout/radial5"/>
    <dgm:cxn modelId="{0858A944-D449-41A1-87D7-3BFDB5C8573C}" type="presParOf" srcId="{8B82EA68-B59A-424E-9756-C221A13DB47F}" destId="{EB1C3899-7B42-47CD-912B-DD035472498D}" srcOrd="10" destOrd="0" presId="urn:microsoft.com/office/officeart/2005/8/layout/radial5"/>
    <dgm:cxn modelId="{BB46066B-A61A-4FDC-A10E-1727A89ABCA1}" type="presParOf" srcId="{8B82EA68-B59A-424E-9756-C221A13DB47F}" destId="{2F5553CB-2478-4421-B002-5FA728364A78}" srcOrd="11" destOrd="0" presId="urn:microsoft.com/office/officeart/2005/8/layout/radial5"/>
    <dgm:cxn modelId="{FAC63030-03E1-4022-9477-3DDC78D0DCAD}" type="presParOf" srcId="{2F5553CB-2478-4421-B002-5FA728364A78}" destId="{881BA4B6-6173-4BE7-ACB0-127409627ABA}" srcOrd="0" destOrd="0" presId="urn:microsoft.com/office/officeart/2005/8/layout/radial5"/>
    <dgm:cxn modelId="{8138B5ED-0817-4A39-908E-84E20D49F6CC}" type="presParOf" srcId="{8B82EA68-B59A-424E-9756-C221A13DB47F}" destId="{FED909B6-8F19-4D98-AAC2-EBEEF4830C2B}" srcOrd="12" destOrd="0" presId="urn:microsoft.com/office/officeart/2005/8/layout/radial5"/>
    <dgm:cxn modelId="{635AA5F7-3E0E-44EB-AE07-21DD503694F6}" type="presParOf" srcId="{8B82EA68-B59A-424E-9756-C221A13DB47F}" destId="{A0B7EB92-DF16-476D-BB87-6C0D26E26F61}" srcOrd="13" destOrd="0" presId="urn:microsoft.com/office/officeart/2005/8/layout/radial5"/>
    <dgm:cxn modelId="{6B87457A-6DD0-4FF9-B03F-30F5EE3F1EF0}" type="presParOf" srcId="{A0B7EB92-DF16-476D-BB87-6C0D26E26F61}" destId="{E3A5A4EE-729B-477E-AEA8-7FC61FA6B941}" srcOrd="0" destOrd="0" presId="urn:microsoft.com/office/officeart/2005/8/layout/radial5"/>
    <dgm:cxn modelId="{62E3F8FB-C918-4D56-81A0-F7C3863850CD}" type="presParOf" srcId="{8B82EA68-B59A-424E-9756-C221A13DB47F}" destId="{69EA0517-EDCB-4CEB-899F-D56DCF7B4404}" srcOrd="14" destOrd="0" presId="urn:microsoft.com/office/officeart/2005/8/layout/radial5"/>
    <dgm:cxn modelId="{F5A5208F-CDD4-4EEA-9208-3724A6290FB1}" type="presParOf" srcId="{8B82EA68-B59A-424E-9756-C221A13DB47F}" destId="{7A035AEB-3A20-4DC3-9A60-032AB2743B03}" srcOrd="15" destOrd="0" presId="urn:microsoft.com/office/officeart/2005/8/layout/radial5"/>
    <dgm:cxn modelId="{013318FA-F701-499A-B8FA-8B3556C5291F}" type="presParOf" srcId="{7A035AEB-3A20-4DC3-9A60-032AB2743B03}" destId="{4273F29E-B93C-44D6-A671-FCDC77ED9BA3}" srcOrd="0" destOrd="0" presId="urn:microsoft.com/office/officeart/2005/8/layout/radial5"/>
    <dgm:cxn modelId="{E7100201-E4EA-4012-8AE8-F2CBFF354167}" type="presParOf" srcId="{8B82EA68-B59A-424E-9756-C221A13DB47F}" destId="{83F11675-07D9-406F-853D-13FD28BBB805}" srcOrd="16" destOrd="0" presId="urn:microsoft.com/office/officeart/2005/8/layout/radial5"/>
    <dgm:cxn modelId="{E66929D0-88F3-4526-9E94-F4171B459F37}" type="presParOf" srcId="{8B82EA68-B59A-424E-9756-C221A13DB47F}" destId="{DF27FC25-052B-426A-9E06-117E992234F6}" srcOrd="17" destOrd="0" presId="urn:microsoft.com/office/officeart/2005/8/layout/radial5"/>
    <dgm:cxn modelId="{1D1F46ED-C7D4-441A-967A-AF9780AAE4F4}" type="presParOf" srcId="{DF27FC25-052B-426A-9E06-117E992234F6}" destId="{53D78D63-5F88-4163-9535-46A64127BD3A}" srcOrd="0" destOrd="0" presId="urn:microsoft.com/office/officeart/2005/8/layout/radial5"/>
    <dgm:cxn modelId="{443BEB36-1585-4307-BA6A-380266D8EE47}" type="presParOf" srcId="{8B82EA68-B59A-424E-9756-C221A13DB47F}" destId="{EDA34655-9131-4731-957F-5382F53A0660}" srcOrd="18" destOrd="0" presId="urn:microsoft.com/office/officeart/2005/8/layout/radial5"/>
    <dgm:cxn modelId="{9C6F7C69-A46C-41B9-8303-50E6170CE1D5}" type="presParOf" srcId="{8B82EA68-B59A-424E-9756-C221A13DB47F}" destId="{553B84E4-4A31-43DB-B3BF-8E8EF2B79F2D}" srcOrd="19" destOrd="0" presId="urn:microsoft.com/office/officeart/2005/8/layout/radial5"/>
    <dgm:cxn modelId="{98068ED1-3561-44C2-BC17-0F3291BB43AE}" type="presParOf" srcId="{553B84E4-4A31-43DB-B3BF-8E8EF2B79F2D}" destId="{C47D9E4B-AD47-4E79-B529-9B264E8F4F6B}" srcOrd="0" destOrd="0" presId="urn:microsoft.com/office/officeart/2005/8/layout/radial5"/>
    <dgm:cxn modelId="{91BBA997-A1A6-40FF-8CF4-6CF671E0D81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A28DC-67B3-49AC-A430-CF0DB0338D90}">
      <dsp:nvSpPr>
        <dsp:cNvPr id="0" name=""/>
        <dsp:cNvSpPr/>
      </dsp:nvSpPr>
      <dsp:spPr>
        <a:xfrm>
          <a:off x="9998" y="291741"/>
          <a:ext cx="3307387" cy="14049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8" y="291741"/>
        <a:ext cx="3307387" cy="1404938"/>
      </dsp:txXfrm>
    </dsp:sp>
    <dsp:sp modelId="{5CAAD7E9-FF31-405B-BC31-DA13B8398BAC}">
      <dsp:nvSpPr>
        <dsp:cNvPr id="0" name=""/>
        <dsp:cNvSpPr/>
      </dsp:nvSpPr>
      <dsp:spPr>
        <a:xfrm rot="21588734">
          <a:off x="3571855" y="447558"/>
          <a:ext cx="69012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8734">
        <a:off x="3571855" y="447558"/>
        <a:ext cx="690126" cy="820232"/>
      </dsp:txXfrm>
    </dsp:sp>
    <dsp:sp modelId="{29054A96-460B-49D9-B847-F656838E6B04}">
      <dsp:nvSpPr>
        <dsp:cNvPr id="0" name=""/>
        <dsp:cNvSpPr/>
      </dsp:nvSpPr>
      <dsp:spPr>
        <a:xfrm>
          <a:off x="4619504" y="223953"/>
          <a:ext cx="3801345" cy="150868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Внесение предложений по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sz="1900" b="1" kern="1200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619504" y="223953"/>
        <a:ext cx="3801345" cy="1508684"/>
      </dsp:txXfrm>
    </dsp:sp>
    <dsp:sp modelId="{630AF1F7-5902-4BD6-9924-DECCD3F5A77E}">
      <dsp:nvSpPr>
        <dsp:cNvPr id="0" name=""/>
        <dsp:cNvSpPr/>
      </dsp:nvSpPr>
      <dsp:spPr>
        <a:xfrm rot="5400000">
          <a:off x="6492988" y="2231950"/>
          <a:ext cx="71227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6492988" y="2231950"/>
        <a:ext cx="712276" cy="820232"/>
      </dsp:txXfrm>
    </dsp:sp>
    <dsp:sp modelId="{0004BF5B-5E28-42EA-AF2D-5FC10F9006C7}">
      <dsp:nvSpPr>
        <dsp:cNvPr id="0" name=""/>
        <dsp:cNvSpPr/>
      </dsp:nvSpPr>
      <dsp:spPr>
        <a:xfrm>
          <a:off x="5113462" y="3071012"/>
          <a:ext cx="3307387" cy="12355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sz="1900" b="1" kern="1200" dirty="0" smtClean="0">
              <a:solidFill>
                <a:schemeClr val="tx1"/>
              </a:solidFill>
            </a:rPr>
            <a:t> в Публичных слушаниях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113462" y="3071012"/>
        <a:ext cx="3307387" cy="1235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4FE03-406C-43DE-933F-F6C47AEFC32D}">
      <dsp:nvSpPr>
        <dsp:cNvPr id="0" name=""/>
        <dsp:cNvSpPr/>
      </dsp:nvSpPr>
      <dsp:spPr>
        <a:xfrm>
          <a:off x="47626" y="0"/>
          <a:ext cx="1460980" cy="125878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26" y="0"/>
        <a:ext cx="1460980" cy="1258780"/>
      </dsp:txXfrm>
    </dsp:sp>
    <dsp:sp modelId="{CB6B5EEA-136E-45F2-A3CF-983154B33A8B}">
      <dsp:nvSpPr>
        <dsp:cNvPr id="0" name=""/>
        <dsp:cNvSpPr/>
      </dsp:nvSpPr>
      <dsp:spPr>
        <a:xfrm>
          <a:off x="193725" y="1258780"/>
          <a:ext cx="95320" cy="101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892"/>
              </a:lnTo>
              <a:lnTo>
                <a:pt x="95320" y="10118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FB1F-5DB8-4ADD-821C-F84CF9D024F2}">
      <dsp:nvSpPr>
        <dsp:cNvPr id="0" name=""/>
        <dsp:cNvSpPr/>
      </dsp:nvSpPr>
      <dsp:spPr>
        <a:xfrm>
          <a:off x="289045" y="1605635"/>
          <a:ext cx="1196507" cy="133007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41%</a:t>
          </a:r>
        </a:p>
      </dsp:txBody>
      <dsp:txXfrm>
        <a:off x="289045" y="1605635"/>
        <a:ext cx="1196507" cy="1330076"/>
      </dsp:txXfrm>
    </dsp:sp>
    <dsp:sp modelId="{C0B76E15-9A9C-4BB0-AD7E-1C7067266084}">
      <dsp:nvSpPr>
        <dsp:cNvPr id="0" name=""/>
        <dsp:cNvSpPr/>
      </dsp:nvSpPr>
      <dsp:spPr>
        <a:xfrm>
          <a:off x="193725" y="1258780"/>
          <a:ext cx="166347" cy="2684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382"/>
              </a:lnTo>
              <a:lnTo>
                <a:pt x="166347" y="26843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210B4-7D64-4550-A228-6461BA8ADDD6}">
      <dsp:nvSpPr>
        <dsp:cNvPr id="0" name=""/>
        <dsp:cNvSpPr/>
      </dsp:nvSpPr>
      <dsp:spPr>
        <a:xfrm>
          <a:off x="360072" y="3565847"/>
          <a:ext cx="1161572" cy="75463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59%</a:t>
          </a:r>
        </a:p>
      </dsp:txBody>
      <dsp:txXfrm>
        <a:off x="360072" y="3565847"/>
        <a:ext cx="1161572" cy="754632"/>
      </dsp:txXfrm>
    </dsp:sp>
    <dsp:sp modelId="{4DC52CDA-66DC-4C5A-9687-C87C8999915F}">
      <dsp:nvSpPr>
        <dsp:cNvPr id="0" name=""/>
        <dsp:cNvSpPr/>
      </dsp:nvSpPr>
      <dsp:spPr>
        <a:xfrm>
          <a:off x="1807582" y="0"/>
          <a:ext cx="1576207" cy="1188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582" y="0"/>
        <a:ext cx="1576207" cy="1188135"/>
      </dsp:txXfrm>
    </dsp:sp>
    <dsp:sp modelId="{113FA774-B64C-4031-A7BF-F5CF41B5CED0}">
      <dsp:nvSpPr>
        <dsp:cNvPr id="0" name=""/>
        <dsp:cNvSpPr/>
      </dsp:nvSpPr>
      <dsp:spPr>
        <a:xfrm>
          <a:off x="1965203" y="1188135"/>
          <a:ext cx="154669" cy="128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113"/>
              </a:lnTo>
              <a:lnTo>
                <a:pt x="154669" y="12891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5076-91ED-4B38-9185-EBAFF7A5B224}">
      <dsp:nvSpPr>
        <dsp:cNvPr id="0" name=""/>
        <dsp:cNvSpPr/>
      </dsp:nvSpPr>
      <dsp:spPr>
        <a:xfrm>
          <a:off x="2119872" y="1615788"/>
          <a:ext cx="1151275" cy="17229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9872" y="1615788"/>
        <a:ext cx="1151275" cy="1722919"/>
      </dsp:txXfrm>
    </dsp:sp>
    <dsp:sp modelId="{4BBE0D55-03B4-46CA-962C-56C412A8CB06}">
      <dsp:nvSpPr>
        <dsp:cNvPr id="0" name=""/>
        <dsp:cNvSpPr/>
      </dsp:nvSpPr>
      <dsp:spPr>
        <a:xfrm>
          <a:off x="3802974" y="0"/>
          <a:ext cx="1460980" cy="1151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2974" y="0"/>
        <a:ext cx="1460980" cy="1151135"/>
      </dsp:txXfrm>
    </dsp:sp>
    <dsp:sp modelId="{1C64AB5A-D3AE-4C8F-85CE-7A4DFEBB43A9}">
      <dsp:nvSpPr>
        <dsp:cNvPr id="0" name=""/>
        <dsp:cNvSpPr/>
      </dsp:nvSpPr>
      <dsp:spPr>
        <a:xfrm>
          <a:off x="3949072" y="1151135"/>
          <a:ext cx="207441" cy="293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725"/>
              </a:lnTo>
              <a:lnTo>
                <a:pt x="207441" y="29397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39FB0-770D-4CC6-BECE-55D15124FF40}">
      <dsp:nvSpPr>
        <dsp:cNvPr id="0" name=""/>
        <dsp:cNvSpPr/>
      </dsp:nvSpPr>
      <dsp:spPr>
        <a:xfrm>
          <a:off x="4156514" y="3316048"/>
          <a:ext cx="1234785" cy="154962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6514" y="3316048"/>
        <a:ext cx="1234785" cy="1549625"/>
      </dsp:txXfrm>
    </dsp:sp>
    <dsp:sp modelId="{5F772CB0-6E7E-42DD-9F33-40D88509AB46}">
      <dsp:nvSpPr>
        <dsp:cNvPr id="0" name=""/>
        <dsp:cNvSpPr/>
      </dsp:nvSpPr>
      <dsp:spPr>
        <a:xfrm>
          <a:off x="5531168" y="0"/>
          <a:ext cx="1460980" cy="116437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1168" y="0"/>
        <a:ext cx="1460980" cy="1164379"/>
      </dsp:txXfrm>
    </dsp:sp>
    <dsp:sp modelId="{A1594818-D40B-4A36-82EE-70C49E12070D}">
      <dsp:nvSpPr>
        <dsp:cNvPr id="0" name=""/>
        <dsp:cNvSpPr/>
      </dsp:nvSpPr>
      <dsp:spPr>
        <a:xfrm>
          <a:off x="5677266" y="1164379"/>
          <a:ext cx="203415" cy="288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21"/>
              </a:lnTo>
              <a:lnTo>
                <a:pt x="203415" y="28814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5654-0DA6-4E96-B74D-C831FDE115F9}">
      <dsp:nvSpPr>
        <dsp:cNvPr id="0" name=""/>
        <dsp:cNvSpPr/>
      </dsp:nvSpPr>
      <dsp:spPr>
        <a:xfrm>
          <a:off x="5880681" y="3301197"/>
          <a:ext cx="1168784" cy="148920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681" y="3301197"/>
        <a:ext cx="1168784" cy="1489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3075A-23E1-40FF-8FBD-C3F0740D322B}">
      <dsp:nvSpPr>
        <dsp:cNvPr id="0" name=""/>
        <dsp:cNvSpPr/>
      </dsp:nvSpPr>
      <dsp:spPr>
        <a:xfrm>
          <a:off x="2415581" y="2052"/>
          <a:ext cx="1810188" cy="16136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-15 441,4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581" y="2052"/>
        <a:ext cx="1810188" cy="1613675"/>
      </dsp:txXfrm>
    </dsp:sp>
    <dsp:sp modelId="{3B65A017-AB65-484B-B35E-4BA28F650CB0}">
      <dsp:nvSpPr>
        <dsp:cNvPr id="0" name=""/>
        <dsp:cNvSpPr/>
      </dsp:nvSpPr>
      <dsp:spPr>
        <a:xfrm>
          <a:off x="3901005" y="1026"/>
          <a:ext cx="1748804" cy="16136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-13 400,0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1005" y="1026"/>
        <a:ext cx="1748804" cy="1613675"/>
      </dsp:txXfrm>
    </dsp:sp>
    <dsp:sp modelId="{256F4426-7A2D-4935-B76D-3E13F7374586}">
      <dsp:nvSpPr>
        <dsp:cNvPr id="0" name=""/>
        <dsp:cNvSpPr/>
      </dsp:nvSpPr>
      <dsp:spPr>
        <a:xfrm>
          <a:off x="5327074" y="1026"/>
          <a:ext cx="1908445" cy="16136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35560" rIns="888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      -14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400,0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7074" y="1026"/>
        <a:ext cx="1908445" cy="1613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B58B1-A897-42ED-81CB-C94AE88411A3}">
      <dsp:nvSpPr>
        <dsp:cNvPr id="0" name=""/>
        <dsp:cNvSpPr/>
      </dsp:nvSpPr>
      <dsp:spPr>
        <a:xfrm>
          <a:off x="0" y="-23851"/>
          <a:ext cx="5976663" cy="23276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01B9-E1F4-484C-8DAB-2E465342BB4B}">
      <dsp:nvSpPr>
        <dsp:cNvPr id="0" name=""/>
        <dsp:cNvSpPr/>
      </dsp:nvSpPr>
      <dsp:spPr>
        <a:xfrm>
          <a:off x="208497" y="144018"/>
          <a:ext cx="2674615" cy="2038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C0AC-11B2-47EC-9CC4-9E9F0D04D65F}">
      <dsp:nvSpPr>
        <dsp:cNvPr id="0" name=""/>
        <dsp:cNvSpPr/>
      </dsp:nvSpPr>
      <dsp:spPr>
        <a:xfrm rot="10800000">
          <a:off x="179985" y="2446925"/>
          <a:ext cx="2674615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2 247 382,3тыс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9985" y="2446925"/>
        <a:ext cx="2674615" cy="2113430"/>
      </dsp:txXfrm>
    </dsp:sp>
    <dsp:sp modelId="{4E55A5B7-7FBF-4A3E-91F4-7749A3C025C3}">
      <dsp:nvSpPr>
        <dsp:cNvPr id="0" name=""/>
        <dsp:cNvSpPr/>
      </dsp:nvSpPr>
      <dsp:spPr>
        <a:xfrm>
          <a:off x="3127331" y="216026"/>
          <a:ext cx="2674615" cy="1894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26B5-ABBD-4140-AD1B-55FBCF71345F}">
      <dsp:nvSpPr>
        <dsp:cNvPr id="0" name=""/>
        <dsp:cNvSpPr/>
      </dsp:nvSpPr>
      <dsp:spPr>
        <a:xfrm rot="10800000">
          <a:off x="3122062" y="2446925"/>
          <a:ext cx="2674615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2 262 823,7 тыс</a:t>
          </a:r>
          <a:r>
            <a:rPr lang="ru-RU" sz="2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122062" y="2446925"/>
        <a:ext cx="2674615" cy="211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BD9C4-0918-4178-B1B0-6477EAA4514C}">
      <dsp:nvSpPr>
        <dsp:cNvPr id="0" name=""/>
        <dsp:cNvSpPr/>
      </dsp:nvSpPr>
      <dsp:spPr>
        <a:xfrm>
          <a:off x="0" y="120249"/>
          <a:ext cx="4032394" cy="115131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0249"/>
        <a:ext cx="4032394" cy="1151316"/>
      </dsp:txXfrm>
    </dsp:sp>
    <dsp:sp modelId="{B2127418-F103-42CB-925B-361949E675C8}">
      <dsp:nvSpPr>
        <dsp:cNvPr id="0" name=""/>
        <dsp:cNvSpPr/>
      </dsp:nvSpPr>
      <dsp:spPr>
        <a:xfrm>
          <a:off x="4284460" y="207802"/>
          <a:ext cx="3744433" cy="105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15 441,4 тыс.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4460" y="207802"/>
        <a:ext cx="3744433" cy="10574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39223" y="465326"/>
          <a:ext cx="3336312" cy="110264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8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800" kern="1200" baseline="0" dirty="0">
            <a:solidFill>
              <a:srgbClr val="0070C0"/>
            </a:solidFill>
          </a:endParaRPr>
        </a:p>
      </dsp:txBody>
      <dsp:txXfrm>
        <a:off x="2639223" y="465326"/>
        <a:ext cx="3336312" cy="1102643"/>
      </dsp:txXfrm>
    </dsp:sp>
    <dsp:sp modelId="{D4ED46AC-F844-428B-968D-F34BA5E09DED}">
      <dsp:nvSpPr>
        <dsp:cNvPr id="0" name=""/>
        <dsp:cNvSpPr/>
      </dsp:nvSpPr>
      <dsp:spPr>
        <a:xfrm rot="10943238">
          <a:off x="1106883" y="756548"/>
          <a:ext cx="146112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34558"/>
          <a:ext cx="2215036" cy="1497371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558"/>
        <a:ext cx="2215036" cy="1497371"/>
      </dsp:txXfrm>
    </dsp:sp>
    <dsp:sp modelId="{1D33FFE0-B798-413A-9B75-8F3A48951FD5}">
      <dsp:nvSpPr>
        <dsp:cNvPr id="0" name=""/>
        <dsp:cNvSpPr/>
      </dsp:nvSpPr>
      <dsp:spPr>
        <a:xfrm rot="21448132">
          <a:off x="6036305" y="754153"/>
          <a:ext cx="130936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09116" y="131687"/>
          <a:ext cx="1871829" cy="150136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09116" y="131687"/>
        <a:ext cx="1871829" cy="15013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64459" y="457300"/>
          <a:ext cx="3280156" cy="108408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6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600" kern="1200" baseline="0" dirty="0">
            <a:solidFill>
              <a:srgbClr val="0070C0"/>
            </a:solidFill>
          </a:endParaRPr>
        </a:p>
      </dsp:txBody>
      <dsp:txXfrm>
        <a:off x="2664459" y="457300"/>
        <a:ext cx="3280156" cy="1084084"/>
      </dsp:txXfrm>
    </dsp:sp>
    <dsp:sp modelId="{D4ED46AC-F844-428B-968D-F34BA5E09DED}">
      <dsp:nvSpPr>
        <dsp:cNvPr id="0" name=""/>
        <dsp:cNvSpPr/>
      </dsp:nvSpPr>
      <dsp:spPr>
        <a:xfrm rot="10905839">
          <a:off x="1088522" y="768857"/>
          <a:ext cx="1496320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64225"/>
          <a:ext cx="2177753" cy="14721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0" y="164225"/>
        <a:ext cx="2177753" cy="1472168"/>
      </dsp:txXfrm>
    </dsp:sp>
    <dsp:sp modelId="{1D33FFE0-B798-413A-9B75-8F3A48951FD5}">
      <dsp:nvSpPr>
        <dsp:cNvPr id="0" name=""/>
        <dsp:cNvSpPr/>
      </dsp:nvSpPr>
      <dsp:spPr>
        <a:xfrm rot="21451654">
          <a:off x="6008815" y="742069"/>
          <a:ext cx="1352598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40622" y="129331"/>
          <a:ext cx="1840323" cy="147608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440622" y="129331"/>
        <a:ext cx="1840323" cy="14760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98646" y="446534"/>
          <a:ext cx="3204181" cy="105897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5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500" kern="1200" baseline="0" dirty="0">
            <a:solidFill>
              <a:srgbClr val="0070C0"/>
            </a:solidFill>
          </a:endParaRPr>
        </a:p>
      </dsp:txBody>
      <dsp:txXfrm>
        <a:off x="2698646" y="446534"/>
        <a:ext cx="3204181" cy="1058974"/>
      </dsp:txXfrm>
    </dsp:sp>
    <dsp:sp modelId="{D4ED46AC-F844-428B-968D-F34BA5E09DED}">
      <dsp:nvSpPr>
        <dsp:cNvPr id="0" name=""/>
        <dsp:cNvSpPr/>
      </dsp:nvSpPr>
      <dsp:spPr>
        <a:xfrm rot="10935934">
          <a:off x="1063047" y="727827"/>
          <a:ext cx="1557014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28920"/>
          <a:ext cx="2127311" cy="143806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28920"/>
        <a:ext cx="2127311" cy="1438069"/>
      </dsp:txXfrm>
    </dsp:sp>
    <dsp:sp modelId="{1D33FFE0-B798-413A-9B75-8F3A48951FD5}">
      <dsp:nvSpPr>
        <dsp:cNvPr id="0" name=""/>
        <dsp:cNvSpPr/>
      </dsp:nvSpPr>
      <dsp:spPr>
        <a:xfrm rot="21456267">
          <a:off x="5971585" y="725701"/>
          <a:ext cx="1411128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3248" y="126164"/>
          <a:ext cx="1797697" cy="144190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83248" y="126164"/>
        <a:ext cx="1797697" cy="14419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262 823,7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8263" y="1585469"/>
        <a:ext cx="2291499" cy="2259340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60366">
        <a:off x="4230614" y="1101028"/>
        <a:ext cx="295980" cy="42760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21224"/>
        <a:ext cx="1006124" cy="1006124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8342319">
        <a:off x="5026597" y="1358460"/>
        <a:ext cx="297634" cy="42760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425850"/>
        <a:ext cx="1006124" cy="1006124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430380">
        <a:off x="5534482" y="2033617"/>
        <a:ext cx="281592" cy="42760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1485175"/>
        <a:ext cx="1006124" cy="1006124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50221">
        <a:off x="5553243" y="2878121"/>
        <a:ext cx="258035" cy="42760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2794572"/>
        <a:ext cx="1006124" cy="1006124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118628">
        <a:off x="5068602" y="3566166"/>
        <a:ext cx="236059" cy="42760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3853896"/>
        <a:ext cx="1006124" cy="1006124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335375">
        <a:off x="4269294" y="3831602"/>
        <a:ext cx="219456" cy="42760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4258522"/>
        <a:ext cx="1006124" cy="1006124"/>
      </dsp:txXfrm>
    </dsp:sp>
    <dsp:sp modelId="{A0B7EB92-DF16-476D-BB87-6C0D26E26F61}">
      <dsp:nvSpPr>
        <dsp:cNvPr id="0" name=""/>
        <dsp:cNvSpPr/>
      </dsp:nvSpPr>
      <dsp:spPr>
        <a:xfrm rot="7571187">
          <a:off x="3489241" y="3596407"/>
          <a:ext cx="233739" cy="4276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71187">
        <a:off x="3489241" y="3596407"/>
        <a:ext cx="233739" cy="42760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92F2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23313" y="3890263"/>
        <a:ext cx="1006124" cy="1006124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814743">
        <a:off x="2954655" y="2881490"/>
        <a:ext cx="218903" cy="42760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solidFill>
          <a:srgbClr val="64A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2794572"/>
        <a:ext cx="1006124" cy="1006124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2011539">
        <a:off x="2949908" y="2029681"/>
        <a:ext cx="243297" cy="42760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1485175"/>
        <a:ext cx="1006124" cy="1006124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4157341">
        <a:off x="3440885" y="1353000"/>
        <a:ext cx="274542" cy="42760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44114" y="425850"/>
        <a:ext cx="1006124" cy="10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0.34694</cdr:y>
    </cdr:from>
    <cdr:to>
      <cdr:x>0.85163</cdr:x>
      <cdr:y>0.70759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6504" y="1224135"/>
          <a:ext cx="2699734" cy="1272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262 823,7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тыс.руб. 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расходы бюджета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0.14253</cdr:y>
    </cdr:from>
    <cdr:to>
      <cdr:x>0.27723</cdr:x>
      <cdr:y>0.95021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32048"/>
          <a:ext cx="2016224" cy="2448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1 514 422,4 тыс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. рублей или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66,9 %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будет направлено на финансирование социальной сферы: образование, культура, социальная политика, физ.культура, спорт</a:t>
          </a:r>
        </a:p>
      </cdr:txBody>
    </cdr:sp>
  </cdr:relSizeAnchor>
  <cdr:relSizeAnchor xmlns:cdr="http://schemas.openxmlformats.org/drawingml/2006/chartDrawing">
    <cdr:from>
      <cdr:x>0.71287</cdr:x>
      <cdr:y>0.23755</cdr:y>
    </cdr:from>
    <cdr:to>
      <cdr:x>0.91089</cdr:x>
      <cdr:y>0.61764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720080"/>
          <a:ext cx="1440160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Прочие расходы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748 401,3 тыс.рублей       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33,1 %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0.64261</cdr:x>
      <cdr:y>0.20482</cdr:y>
    </cdr:from>
    <cdr:to>
      <cdr:x>1</cdr:x>
      <cdr:y>0.48193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70" y="1224136"/>
          <a:ext cx="3203818" cy="1656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На реализацию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муниципальных программ    в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году </a:t>
          </a:r>
        </a:p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будет направлено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2 209 820,9 тыс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805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21DB4D-0492-4D3F-BA60-9E443A9FA19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805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289CD-AE18-4D49-AA13-630E576A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805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80C4AD-2A22-4844-8120-E7F95E0AF2CC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1" tIns="45869" rIns="91741" bIns="458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105"/>
            <a:ext cx="5438774" cy="4467305"/>
          </a:xfrm>
          <a:prstGeom prst="rect">
            <a:avLst/>
          </a:prstGeom>
        </p:spPr>
        <p:txBody>
          <a:bodyPr vert="horz" lIns="91741" tIns="45869" rIns="91741" bIns="4586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805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51782-9743-45BE-BA47-C2CE6EF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C3F32-6F42-4AC3-8A04-D277546CF4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F8333-18B0-4D49-A955-93330909F66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F54B96-0559-4073-9C88-9FE2A9856DBA}" type="slidenum">
              <a:rPr lang="ru-RU" altLang="ru-RU"/>
              <a:pPr>
                <a:defRPr/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A08-4C4E-489B-92C9-7E301A6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E5B1-771C-473F-BFE5-38520BE1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FA45-43CE-4019-8A1A-517C9BC3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0396-9B22-4520-AC59-67CE53DC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A046-63BE-4F2A-BE86-9BAEAF7E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E35-038C-40AB-A147-A48D935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2BDC-8F32-4A81-8534-C8BA2E50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3407-0812-4FC5-84B0-C016BBD2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DA6C-68A7-4DDC-85DD-59DE824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A6D-6F1C-457F-8E09-95D765C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0BC-D1E5-4E3F-A80D-F2D86DE7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3EEB-405F-4CA1-A0DE-F59BF4D2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8444-17F1-4A78-95AA-A45151AA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C3BB6F0-0D54-4933-B577-662D91F5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9144000" cy="2952402"/>
          </a:xfrm>
        </p:spPr>
        <p:txBody>
          <a:bodyPr/>
          <a:lstStyle/>
          <a:p>
            <a:pPr algn="r" eaLnBrk="1" hangingPunct="1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период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Думы МО Алапаевское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от 14.12.2023 № 291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60648"/>
            <a:ext cx="5010150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АЛАПАЕВСКОЕ</a:t>
            </a:r>
          </a:p>
        </p:txBody>
      </p:sp>
      <p:pic>
        <p:nvPicPr>
          <p:cNvPr id="3076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028384" y="0"/>
            <a:ext cx="852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Kazna3\Desktop\для презентации бюд.планиров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738"/>
            <a:ext cx="4365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52736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 плановый период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1124744"/>
          <a:ext cx="84969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-324544" y="5085184"/>
          <a:ext cx="9649072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5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987824" y="260648"/>
          <a:ext cx="59766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692150"/>
            <a:ext cx="2915816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endParaRPr lang="ru-RU" altLang="ru-RU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5013176"/>
          <a:ext cx="8496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39DDF-2AB2-4074-ADE5-7B8FDFAEFA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2708920"/>
            <a:ext cx="2232025" cy="576262"/>
          </a:xfrm>
          <a:prstGeom prst="rightArrow">
            <a:avLst/>
          </a:prstGeom>
          <a:solidFill>
            <a:srgbClr val="00C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2843809" y="1844824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508 907,9 тыс.руб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129,3%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539552" y="0"/>
            <a:ext cx="829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доходной части бюджета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Алапаевское на </a:t>
            </a:r>
            <a:r>
              <a:rPr lang="ru-RU" alt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с первоначальным прогнозом на </a:t>
            </a:r>
            <a:r>
              <a:rPr lang="ru-RU" alt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00788" y="407670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2 018 226.4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900113" y="3860800"/>
            <a:ext cx="1835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738 474.4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2852936"/>
          <a:ext cx="5364088" cy="3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995936" y="2636912"/>
          <a:ext cx="5148064" cy="379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260648"/>
            <a:ext cx="4537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355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457200"/>
          </a:xfrm>
        </p:spPr>
        <p:txBody>
          <a:bodyPr/>
          <a:lstStyle/>
          <a:p>
            <a:pPr>
              <a:defRPr/>
            </a:pPr>
            <a:fld id="{56FE4ED1-2FD7-42EA-9AF5-A8B2625390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27650" y="260648"/>
            <a:ext cx="3816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124744"/>
          <a:ext cx="555625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319464" y="1268760"/>
          <a:ext cx="48245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Крупнейшие налогоплательщики муниципального образования Алапаевское</a:t>
            </a:r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92BBF-51E7-4BFC-B5E9-565FA429CC98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pic>
        <p:nvPicPr>
          <p:cNvPr id="17412" name="Picture 2" descr="C:\Users\Kazna3\Desktop\logo_green_rus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96975"/>
            <a:ext cx="1655763" cy="719138"/>
          </a:xfrm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27088" y="13414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НАО «СВЕЗА Верхняя Синячиха»</a:t>
            </a:r>
          </a:p>
        </p:txBody>
      </p:sp>
      <p:pic>
        <p:nvPicPr>
          <p:cNvPr id="17414" name="Picture 3" descr="C:\Users\Kazna3\Desktop\log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0113" y="20605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ГБУЗ СО "Алапаевская ЦРБ"</a:t>
            </a:r>
          </a:p>
        </p:txBody>
      </p:sp>
      <p:pic>
        <p:nvPicPr>
          <p:cNvPr id="17416" name="Picture 4" descr="C:\Users\Kazna3\Desktop\logo-1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71550" y="27813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"Алапаевский молочный комбинат"</a:t>
            </a:r>
          </a:p>
        </p:txBody>
      </p:sp>
      <p:pic>
        <p:nvPicPr>
          <p:cNvPr id="17418" name="Picture 5" descr="C:\Users\Kazna3\Desktop\Изображение-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604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900113" y="4221163"/>
            <a:ext cx="446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СПК "Колхоз им.Чапаева"</a:t>
            </a:r>
          </a:p>
        </p:txBody>
      </p:sp>
      <p:pic>
        <p:nvPicPr>
          <p:cNvPr id="17420" name="Picture 6" descr="C:\Users\Kazna3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084763"/>
            <a:ext cx="208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971550" y="515778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"Лестех"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97155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СХПК "ПЛАМЯ"</a:t>
            </a: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971550" y="35004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ЗАО "ВСЛХЗ" </a:t>
            </a:r>
          </a:p>
        </p:txBody>
      </p:sp>
      <p:sp>
        <p:nvSpPr>
          <p:cNvPr id="21" name="Минус 20"/>
          <p:cNvSpPr/>
          <p:nvPr/>
        </p:nvSpPr>
        <p:spPr>
          <a:xfrm>
            <a:off x="468313" y="836613"/>
            <a:ext cx="8353425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1763712" y="3860800"/>
            <a:ext cx="48958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7" descr="C:\Users\Kazna3\Desktop\Logo_rus_gr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14398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 descr="C:\Users\Kazna3\Desktop\nastol.com.ua-38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732463"/>
            <a:ext cx="2233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68217D2-A7DF-4383-980A-19131F3CBBD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276600" y="0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0" y="2492896"/>
            <a:ext cx="8928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Планируемое снижение поступлений в 2024-2026 годах в сравнении с 2022-2023 годами обусловлено уменьшением на 84% норматива зачисления в местный бюджет налога в результате отказа от замены дотаций на выравнивание бюджетной обеспеченности дополнительным нормативом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79512" y="5805264"/>
            <a:ext cx="8856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Положительная динамика прогноза по акцизам на 2024–2026 годы обусловлена изменениями федерального законодательства, предусматривающими рост ставок акцизов в среднем на 4,9% в 2024 году, а также увеличением объемов производства нефтепродуктов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7559675" y="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3455988" y="3357563"/>
            <a:ext cx="2232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100"/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468313" y="404813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39552" y="3356992"/>
            <a:ext cx="3384376" cy="6200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764704"/>
          <a:ext cx="8784976" cy="16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3789040"/>
          <a:ext cx="8964488" cy="185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F98FA-DA1D-4AAE-87B4-18466BFE79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7544" y="18864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559675" y="11588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512" y="2636912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прогноза обусловлено в основном ростом норматива зачисления в местный бюджет по упрощенной системе налогообложения с 60,9% в 2022-2023 годах до 82,6% в 2024-2026 годах, а также положительной динамикой величины налоговой базы у субъектов малого предпринимательства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50825" y="5805265"/>
            <a:ext cx="8642350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Снижение прогнозируемых поступлений в 2024-2026 годах обусловлено уменьшением ожидаемых объемов взыскания задолженности физических лиц по налогу на имущество и земельному налогу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79512" y="3501008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620688"/>
          <a:ext cx="8712968" cy="19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51520" y="3933056"/>
          <a:ext cx="8712968" cy="164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559675" y="11588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196752"/>
          <a:ext cx="87129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1520" y="620688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50825" y="4725145"/>
            <a:ext cx="86423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прогнозируемых поступлений в 2024-2026 годах обусловлено следующими причинами: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сокращение планируемых объемов реализации муниципального имущества (в том числе земельных участков);                                                                                                                                                                             - отсутствие оснований для включения в прогноз на данном этапе планирования бюджета поступлений от граждан и юридических лиц на реализацию инициативных проектов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Виды финансовой помощи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67518" y="1052736"/>
          <a:ext cx="828094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2780928"/>
          <a:ext cx="8280946" cy="176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4653136"/>
          <a:ext cx="82809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583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43BE9-BF2C-4A7A-B43C-B719E17C5B7C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691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поступлений в 2024-2026 годах обусловлен увеличением в 2,3 раза (2024 год к 2023 году) объемов дотаций, предоставляемых муниципальному образованию в соответствии с проектом Закона Свердловской области "Об областном бюджете на 2024 год и плановый период 2025 и 2026 годов". Одновременно на момент подготовки документа в проект не включены субсидии, дополнительно распределяемые в рамках Государственных программ Свердловской области, иные межбюджетные трансферты, которые подлежат включению в бюджет муниципального образования в год непосредственного исполнения бюджета.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916238" y="188913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9675" y="765175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9750" y="692150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0" y="1340769"/>
          <a:ext cx="85689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856662" cy="6407993"/>
          </a:xfrm>
          <a:solidFill>
            <a:schemeClr val="bg2">
              <a:lumMod val="90000"/>
              <a:alpha val="72000"/>
            </a:schemeClr>
          </a:solidFill>
        </p:spPr>
        <p:txBody>
          <a:bodyPr lIns="54000" rIns="54000"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 муниципального образования Алапаевское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2024 год и плановый период 2025 - 2026 годов 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Основными направлениями бюджетной политики муниципального образования Алапаевское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среднесрочной перспективе являются:</a:t>
            </a:r>
          </a:p>
          <a:p>
            <a:pP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1. Достижение общественно – значимых результатов, которые установлены Указом Президента Российской Федерации от 7 мая 2018 года N 204 «О национальных целях и стратегических задач развития Российской Федерации на период до 2024 года» » (с изменениями и дополнениями);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2. Определение четких приоритетов направлений использования бюджетных средств;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3. Осуществление казначейского контроля закупок с помощью автоматизации контрольных процедур;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4. Увязка муниципальных заданий на оказание муниципальных услуг с целями муниципальных программ;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5. Обеспечение открытости бюджетного процесса и вовлечение в него граждан, проживающих на территории муниципального образования, в том числе путем развития инициативного бюджетирования на территории муниципального образования;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6. Повышение открытости бюджетных данных, содействие развитию финансового образования и повышение уровня финансовой грамотности населения муниципального образования.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Бюджетная политика муниципального образования сохранит социальную направленность и будет ориентирована на последовательное повышение качества жизни населения муниципального образования и создание условий для решения неотложных социально – экономических проблем муниципального образования Алапаевское.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21513" y="6437313"/>
            <a:ext cx="2122487" cy="420687"/>
          </a:xfrm>
        </p:spPr>
        <p:txBody>
          <a:bodyPr/>
          <a:lstStyle/>
          <a:p>
            <a:pPr>
              <a:defRPr/>
            </a:pPr>
            <a:fld id="{393882BB-9CAF-432D-B84F-892B2109FCC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3568" y="1772816"/>
            <a:ext cx="77041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C2E3ED5-D18B-43E9-B690-F3D35138C117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pic>
        <p:nvPicPr>
          <p:cNvPr id="26627" name="Picture 2" descr="http://900igr.net/up/datas/21096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2656"/>
            <a:ext cx="8736012" cy="6191969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indent="27051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just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Проектом бюджета муниципального образования на 2024 год запланированы расходы в размере 2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262 823,7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рублей, что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601 241,9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26,6%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 плана на 01.01.2023 года (план 1 661 581,8 тыс. рублей).</a:t>
            </a:r>
          </a:p>
          <a:p>
            <a:pPr algn="just">
              <a:buNone/>
              <a:defRPr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Расходы на плановый период составят: на 2025 год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1 991 675,4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рублей, в том числе условно утвержденные – 33 030,5 тыс. рублей; на 2026 год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1 993 038,9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рублей, в том числе условно утвержденные – 65 874,5 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00E0BD05-4188-4C28-AF45-F73BC2FA82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300192" y="5949280"/>
            <a:ext cx="2016224" cy="680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Физическая культура и спорт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125,7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229200"/>
            <a:ext cx="2520280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1 070 716,5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3728" y="6309320"/>
            <a:ext cx="2232248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Культура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616,1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564904"/>
            <a:ext cx="2088232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экономика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208 121,0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1944216" cy="656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0600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Охрана окружающей среды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1 963,3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27777" y="4149080"/>
            <a:ext cx="2016223" cy="94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204864"/>
            <a:ext cx="2088232" cy="7469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359 588,8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836712"/>
            <a:ext cx="2846756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14 506,0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764704"/>
            <a:ext cx="2952328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Общегосударственные вопросы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161 247,7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556792"/>
            <a:ext cx="2016224" cy="649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Социальная политика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964,1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5343525"/>
            <a:ext cx="574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936750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29543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550" y="5735638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1" cstate="print"/>
          <a:srcRect l="14406" r="18102"/>
          <a:stretch>
            <a:fillRect/>
          </a:stretch>
        </p:blipFill>
        <p:spPr bwMode="auto">
          <a:xfrm>
            <a:off x="5522913" y="5300663"/>
            <a:ext cx="70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5"/>
          <p:cNvPicPr>
            <a:picLocks noChangeAspect="1" noChangeArrowheads="1"/>
          </p:cNvPicPr>
          <p:nvPr/>
        </p:nvPicPr>
        <p:blipFill>
          <a:blip r:embed="rId13" cstate="print"/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42063" y="4295775"/>
            <a:ext cx="60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7425" y="3006725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76475" y="4281488"/>
            <a:ext cx="579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75" descr="sz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6738" y="1924050"/>
            <a:ext cx="550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611188" y="115888"/>
            <a:ext cx="8229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Разделы    классификации     расходов   бюджета </a:t>
            </a:r>
          </a:p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41" name="Номер слайда 2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3901234-8964-4F35-8B1A-E02AE83DC1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627313" y="0"/>
            <a:ext cx="410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404664"/>
          <a:ext cx="849694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9552" y="3861048"/>
          <a:ext cx="7272808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4F35460-6D18-4E85-8D9B-0E921A8636CF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pic>
        <p:nvPicPr>
          <p:cNvPr id="31747" name="Picture 2" descr="http://900igr.net/up/datas/242133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3518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муниципального образования формируется по 17 муниципальным программам.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4076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муниципального образования Алапаевское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ABA4A9A-6268-4E9F-8E8F-BB50DEBD985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692696"/>
          <a:ext cx="896448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8048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программно-целевого бюджета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расходам</a:t>
            </a:r>
          </a:p>
        </p:txBody>
      </p:sp>
      <p:sp>
        <p:nvSpPr>
          <p:cNvPr id="3379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42FAD07-6278-404A-96F0-163F499BDED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524328" y="908720"/>
            <a:ext cx="143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844824"/>
          <a:ext cx="50040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23928" y="1124744"/>
          <a:ext cx="52200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BC7DD7-2EBA-48F2-9A6B-1FC53087C7C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73925" cy="404813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по функциональной классификации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089150"/>
          <a:ext cx="8784978" cy="458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2 495,8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2 520,0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2 621,0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5 653,2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5 726,0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5 956,0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местных администрации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63 973,3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62 842,9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65 187,0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76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органов и органов финансового надзора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20 460,0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20 736,0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21 527,0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65 661,9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44 174,2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42 504,9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7884368" y="332656"/>
            <a:ext cx="1006124" cy="1006124"/>
            <a:chOff x="3889425" y="21224"/>
            <a:chExt cx="1006124" cy="1006124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solidFill>
              <a:srgbClr val="7030A0"/>
            </a:soli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</p:grpSp>
      <p:pic>
        <p:nvPicPr>
          <p:cNvPr id="2565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9275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Box 13"/>
          <p:cNvSpPr txBox="1">
            <a:spLocks noChangeArrowheads="1"/>
          </p:cNvSpPr>
          <p:nvPr/>
        </p:nvSpPr>
        <p:spPr bwMode="auto">
          <a:xfrm>
            <a:off x="7092950" y="17002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04813"/>
            <a:ext cx="7885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«ОБЩЕГОСУДАРСТВЕННЫХ ВОПРОСОВ»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161 247,7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 ;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137 514,0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139 910,8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A9E5C23-5BCF-4BD4-B83D-9F343083652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242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9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14 482,0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16 426,0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092950" y="2708275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913"/>
            <a:ext cx="7885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БЕЗОПАСНОСТИ И ПРАВООХРАНИТЕЛЬНОЙ ДЕЯТЕЛЬНОСТИ»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906,0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14 782,0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16 726,0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27680" name="Picture 9" descr="C:\Users\Kazna3\Desktop\kisspng-massachusetts-executive-office-of-health-and-human-social-care-5addacb48a6f61.709247661524477108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A1BDB27-8995-4952-A595-347EF057394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565400"/>
          <a:ext cx="8784978" cy="39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932,6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457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119 014,0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102 173,0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97 924,0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84 664,0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84 554,0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84 554,0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2 325,2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2 339,0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2 645,3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17" name="TextBox 13"/>
          <p:cNvSpPr txBox="1">
            <a:spLocks noChangeArrowheads="1"/>
          </p:cNvSpPr>
          <p:nvPr/>
        </p:nvSpPr>
        <p:spPr bwMode="auto">
          <a:xfrm>
            <a:off x="7092950" y="2133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ЭКОНОМИКИ»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208 121,0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191 223,4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187 361,7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28719" name="Picture 15" descr="C:\Users\Kazna3\Desktop\778ca755a829e1285ca109681254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188913"/>
            <a:ext cx="1852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5567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Алапаевское может при желании внести предложения по проекту бюджета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7763" y="3213100"/>
            <a:ext cx="2089150" cy="3079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 желании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213100"/>
            <a:ext cx="2376488" cy="8302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Также информация размещена на сайте муниципального образования Алапаевское</a:t>
            </a:r>
          </a:p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http://alapaevskoe.ru/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Порядок проведения Публичных слушаний утвержден решением Думы муниципального образования Алапаевское от 26.11.2015 г. № 794 (Муниципальный вестник от 17.12.2015 г. № 54)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5139-AAFF-43A0-AF71-8D48C018716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EF33BABD-5F9D-48A4-AC25-3A7574A9F961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924175"/>
          <a:ext cx="8784978" cy="35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19 437,7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10 830,0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6 946,0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41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245 504,0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38 405,0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29 605,0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79 626,0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51 645,0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48 363,0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15 021,1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13 321,0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13 815,0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5" name="TextBox 13"/>
          <p:cNvSpPr txBox="1">
            <a:spLocks noChangeArrowheads="1"/>
          </p:cNvSpPr>
          <p:nvPr/>
        </p:nvSpPr>
        <p:spPr bwMode="auto">
          <a:xfrm>
            <a:off x="7092950" y="24209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«ЖИЛИЩНО-КОММУНАЛЬНОГО ХОЗЯЙСТВА»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359 588,8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114 201,0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98 729,0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0757" name="Picture 2" descr="C:\Users\Kazna3\Desktop\Ue3hk2War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188913"/>
            <a:ext cx="1903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146594A-AF4C-4998-8B2B-60B13CCB3D6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708275"/>
          <a:ext cx="8784978" cy="384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источников нецентрализованного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1 711,3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1 779,0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массовых экологических акций в рамках проведения субботников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окружающей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обращения с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7092950" y="22050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«ОХРАНЫ ОКРУЖАЮЩЕЙ СРЕДЫ»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1 963,3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2 037,0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2 040,0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4858" name="Picture 7" descr="C:\Users\Kazna3\Desktop\kisspng-clip-art-illustration-vector-graphics-desktop-wall-5d09b9fec3ec81.191831051560918526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1AA8D32-5440-4568-8E69-13E323CFF379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924175"/>
          <a:ext cx="8784978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359 193,4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380 813,0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341 732,0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618 397,2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606 957,0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618 570,0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18 101,0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17 633,0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21 710,0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7 467,9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5 610,0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6 400,0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67 557,0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60 264,1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67 422,0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80" name="TextBox 13"/>
          <p:cNvSpPr txBox="1">
            <a:spLocks noChangeArrowheads="1"/>
          </p:cNvSpPr>
          <p:nvPr/>
        </p:nvSpPr>
        <p:spPr bwMode="auto">
          <a:xfrm>
            <a:off x="7092950" y="23495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отрасли «ОБРАЗОВАНИЕ»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070 716,5 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1 071 277,1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1 050 834,0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5882" name="Picture 3" descr="C:\Users\Kazna3\Desktop\obrazovanie-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4844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728CFD2-4B8B-4747-93D6-92DC858D797A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46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177 612,1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183 906,1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200 965,0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35 004,0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35 138,9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39 360,0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7272338" y="31416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«КУЛЬТУРЫ»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212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616,1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219 045,0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240 325,0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6891" name="Picture 2" descr="C:\Users\Kazna3\Desktop\b6598715de861440ab3c5f362ae31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243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F34F8CE4-28FD-4B35-9F1A-BFE33C438A15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32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312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18 600,0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19 437,0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20 200,0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116 044,8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120 707,2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125 401,1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077,3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9 242,0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9 251,0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23" name="TextBox 13"/>
          <p:cNvSpPr txBox="1">
            <a:spLocks noChangeArrowheads="1"/>
          </p:cNvSpPr>
          <p:nvPr/>
        </p:nvSpPr>
        <p:spPr bwMode="auto">
          <a:xfrm>
            <a:off x="7092950" y="28527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«СОЦИАЛЬНОЙ ПОЛИТИКИ»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145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964,1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150 970,2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156 433,1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7925" name="Picture 2" descr="C:\Users\Kazna3\Desktop\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195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9E8C997-6AF5-4C62-AC66-BAF97B967368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48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11 274,1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11 724,0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12 300,0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58 255,4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60 010,5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63 614,5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596,2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16 102,0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16 746,0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7" name="TextBox 13"/>
          <p:cNvSpPr txBox="1">
            <a:spLocks noChangeArrowheads="1"/>
          </p:cNvSpPr>
          <p:nvPr/>
        </p:nvSpPr>
        <p:spPr bwMode="auto">
          <a:xfrm>
            <a:off x="7092950" y="29972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451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«ФИЗИЧЕСКОЙ КУЛЬТУРЫ И СПОРТА»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125,7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87 836,5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92 660,5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  <p:pic>
        <p:nvPicPr>
          <p:cNvPr id="38939" name="Picture 2" descr="https://dopobr71.ru/upload/iblock/f17/f170ce1f141218100e82ad8416ccf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1272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2C28C880-D961-4714-A01A-4A19420DB35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40963" name="Picture 2" descr="https://thumbs.dreamstime.com/b/%D0%B4%D0%B8%D0%B7%D0%B0%D0%B9%D0%BD-%D0%BF%D1%83%D0%B1-%D0%B8%D1%86%D0%B8%D1%81%D1%82%D0%B8%D0%BA%D0%B8-6226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remier.region35.ru/sites/default/files/news_image/1_e147f7d4520f-1440x564_c-1024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28082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59113" y="188913"/>
            <a:ext cx="5834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«СРЕДСТВ МАССОВОЙ ИНФОРМАЦИИ»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550,0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48038" y="3573463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«ОБСЛУЖИВАНИЯ ГОСУДАРСТВЕННОГО (МУНИЦИПАЛЬНОГО) ДОЛГА»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4A860A6D-6F1C-457F-8E09-95D765C99B6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74754" name="Picture 2" descr="https://image3.slideserve.com/5999064/slide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ChangeArrowheads="1"/>
          </p:cNvSpPr>
          <p:nvPr/>
        </p:nvSpPr>
        <p:spPr bwMode="auto">
          <a:xfrm>
            <a:off x="1828800" y="914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600" b="1" i="1">
              <a:solidFill>
                <a:schemeClr val="bg2"/>
              </a:solidFill>
            </a:endParaRPr>
          </a:p>
        </p:txBody>
      </p:sp>
      <p:sp>
        <p:nvSpPr>
          <p:cNvPr id="43011" name="Rectangle 5"/>
          <p:cNvSpPr>
            <a:spLocks noRot="1" noChangeArrowheads="1"/>
          </p:cNvSpPr>
          <p:nvPr/>
        </p:nvSpPr>
        <p:spPr bwMode="auto">
          <a:xfrm>
            <a:off x="46482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65" tIns="54132" rIns="108265" bIns="54132" anchor="ctr"/>
          <a:lstStyle/>
          <a:p>
            <a:pPr algn="r" eaLnBrk="0" hangingPunct="0"/>
            <a:endParaRPr lang="ru-RU" altLang="ru-RU" sz="3200" b="1" i="1"/>
          </a:p>
          <a:p>
            <a:pPr algn="r" eaLnBrk="0" hangingPunct="0"/>
            <a:endParaRPr lang="ru-RU" altLang="ru-RU" sz="3200" b="1" i="1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323528" y="779945"/>
            <a:ext cx="8520113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286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Проектом предусмотрен дефицит бюджета в пределах ограничений, установленных Бюджетным кодексом Российской Федерации: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2024 год – 15 441,4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2025 год – 13 400,0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2026 год – 14 400,0 тыс. рублей.</a:t>
            </a:r>
          </a:p>
          <a:p>
            <a:pPr indent="2286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Источником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внутреннего финансирования дефицита местного бюджета планируются остатки денежных средств на счете местного бюджета.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57BE63C-C93D-40F9-A2FA-3DB3644AE26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2466" name="Picture 2" descr="https://jur-dogovor.ru/wp-content/uploads/d/a/2/da2986f9e712377ec450f4e4efa95f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420820-FC8A-4E2D-8D70-8E32D21F921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pic>
        <p:nvPicPr>
          <p:cNvPr id="6147" name="Picture 4" descr="http://adm-bobrov.ru/sites/default/files/econ_invest/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534400" cy="58816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Проектом бюджета планируется установить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2025 года – </a:t>
            </a: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9 965,0 </a:t>
            </a: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тыс. рублей, в том числе верхний предел муниципального внутреннего долга по муниципальным гарантиям – 0 тыс.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2026 года – </a:t>
            </a: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5 700,0 </a:t>
            </a: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тыс. рублей, в том числе верхний предел муниципального внутреннего долга по муниципальным гарантиям – 0 тыс.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2027 года – </a:t>
            </a: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2 560,0 </a:t>
            </a: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тыс. рублей, в том числе верхний предел муниципального внутреннего долга по муниципальным гарантиям – 0 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Предоставление муниципальных гарантий и кредитов из бюджета муниципального образования не планируется.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E7995AB-E4DF-4BDE-A98E-CE3FC285237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6634"/>
          <a:ext cx="8784976" cy="6669883"/>
        </p:xfrm>
        <a:graphic>
          <a:graphicData uri="http://schemas.openxmlformats.org/drawingml/2006/table">
            <a:tbl>
              <a:tblPr/>
              <a:tblGrid>
                <a:gridCol w="4324294"/>
                <a:gridCol w="941343"/>
                <a:gridCol w="727401"/>
                <a:gridCol w="727401"/>
                <a:gridCol w="706008"/>
                <a:gridCol w="684613"/>
                <a:gridCol w="673916"/>
              </a:tblGrid>
              <a:tr h="1513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Основные показатели</a:t>
                      </a: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представляемые муниципальными образованиями для разработки прогноза социально-экономического развития муниципального образования</a:t>
                      </a: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44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измерения*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23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Финансы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(стр. 1.12 + стр. 1.13)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1 818,20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1 819,60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1 484,40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1 481,80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1 493,00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1.1.Прибыль прибыльных организаций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432,20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88,10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1 728,10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1 789,00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1 875,00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1.1.1. сальдо прибылей и убытков (справочно)</a:t>
                      </a:r>
                    </a:p>
                  </a:txBody>
                  <a:tcPr marL="63456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432,20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88,10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1 728,10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1 789,00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1 875,00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Амортизационные отчисления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615,40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610,90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582,50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583,50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583,00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Налог на доходы физических лиц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349,50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360,00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364,00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371,00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382,20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Налог с патентной системы налогообложения 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Земельный налог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19,30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 Единый сельскохозяйственный налог 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2,80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0,50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1.7.1. налоговая база 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37,90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1.8. Налог на имущество физических лиц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6,10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7,30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7,30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1.9. Прочие налоги и сборы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111,90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108,90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110,00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114,40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114,40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1.10. Неналоговые доходы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20,80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19,20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1.12. Итого доходов (сумма строк 1.3,1.4, 1.5, 1.6, 1.7, 1.8, 1.9, 1.10,1.11)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511,20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515,00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517,70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530,30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541,50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1.13. Средства, получаемые  от вышестоящих уровней власти 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1 307,00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1 304,60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966,70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951,50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951,50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Финансирование муниципальных программ (справочно)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956,90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1 041,90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886,70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825,10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825,10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Недополученные доходы муниципальных образований от предоставления налоговых преференций, предусмотренных решениями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 (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):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11,70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3.1. Земельный налог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11,70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деятельность 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6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Оборот  организаций (по полному кругу) по видам экономической деятельности*, всего 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12279,7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4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Сельское хозяйство, охота и лесное хозяйство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1275,2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2107,0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Добыча полезных ископаемых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7595,4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9142,3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9764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10175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10690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C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троительство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2370,2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 Транспортировка и хранение 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6632"/>
          <a:ext cx="8784976" cy="6339883"/>
        </p:xfrm>
        <a:graphic>
          <a:graphicData uri="http://schemas.openxmlformats.org/drawingml/2006/table">
            <a:tbl>
              <a:tblPr/>
              <a:tblGrid>
                <a:gridCol w="4358794"/>
                <a:gridCol w="948852"/>
                <a:gridCol w="671206"/>
                <a:gridCol w="727814"/>
                <a:gridCol w="711639"/>
                <a:gridCol w="687378"/>
                <a:gridCol w="679293"/>
              </a:tblGrid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1522,1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по отраслям экономики: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Сельское хозяйство, охота и лесное хозяйство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торговля, сфера услуг и развлечений 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 Транспортировка и хранение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Денежные доходы населения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 населения муниципального образования, всего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5821,7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Доходы от предпринимательской деятельности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1063,3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 Оплата труда 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2712,3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2983,5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Социальные выплаты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2045,0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Среднедушевые денежные доходы  (в месяц)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20923,0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22457,0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23594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24889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26283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Номинальная начисленная среднемесячная заработная плата работников по полному кругу организаций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41056,0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45735,0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Потребительский рынок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1371,5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Оборот общественного питания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Демографические показатели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Численность и состав населения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Численность постоянного населения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(на начало года)**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23267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23107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Среднегодовая численность населения муниципального образования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23187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23081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23028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Численность детей в возрасте 3-7 лет (дошкольного возраста) 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Численность детей  и подростков в возрасте 8-17 лет (школьного возраста)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Численность населения в трудоспособном  возрасте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12017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Численность населения старше трудоспособного возраста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Естественное движение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 Число родившихся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2.2. Число умерших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60656"/>
          <a:ext cx="8712968" cy="6417233"/>
        </p:xfrm>
        <a:graphic>
          <a:graphicData uri="http://schemas.openxmlformats.org/drawingml/2006/table">
            <a:tbl>
              <a:tblPr/>
              <a:tblGrid>
                <a:gridCol w="4323066"/>
                <a:gridCol w="941075"/>
                <a:gridCol w="665704"/>
                <a:gridCol w="721848"/>
                <a:gridCol w="705806"/>
                <a:gridCol w="681744"/>
                <a:gridCol w="673725"/>
              </a:tblGrid>
              <a:tr h="17246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Количество учащихся общеобразовательных учреждений, обучающихся во вторую и третью смены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Обеспеченность населения врачами, оказывающими медицинскую помощь в амбулаторных условиях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3.Обеспеченность средними медицинскими работниками, работающими в государственных и муниципальных медицинских организациях медицинским персоналом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Доля детей в возрасте от 5 до 18 лет, охваченных дополнительным образованием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Доступность дошкольного образования для детей в возрасте от полутора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трех лет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VIII.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Трудовые ресурсы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Среднегодовая численность занятых в разрезе ОКВЭД, 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полезных ископаемых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Транспортировка и хранение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информации и связи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финансовая и страховая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по операциям с недвижимым имуществом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профессиональная, научная и техническая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виды экономической деятельности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45243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для граждан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8856663" cy="1008063"/>
          </a:xfrm>
          <a:ln w="19050">
            <a:solidFill>
              <a:srgbClr val="00CCFF"/>
            </a:solidFill>
            <a:prstDash val="dash"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В настоящее время на региональном уровне проводится активная работа по обеспечению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прозрачности и открытости бюджета, включая мероприятия по обеспечению полного и доступного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информирования граждан о бюджетной системе Свердловской области.</a:t>
            </a:r>
          </a:p>
          <a:p>
            <a:pPr algn="just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237288"/>
            <a:ext cx="2133600" cy="457200"/>
          </a:xfrm>
        </p:spPr>
        <p:txBody>
          <a:bodyPr/>
          <a:lstStyle/>
          <a:p>
            <a:pPr>
              <a:defRPr/>
            </a:pPr>
            <a:fld id="{70499724-488F-4908-AD49-B42DDD5D1D5A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7950" y="1628775"/>
            <a:ext cx="8856663" cy="1439863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Алапаевское проводится Опрос общественного мнения не тему «Бюджет для граждан», где Вы можете оставить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своѐ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мнение об опубликованной брошюре и внести свои предложения по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еѐ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содержанию, которые будут учтены при следующем составлении «Бюджет для граждан» ссылка на опрос 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https://alapaevskoe.ru/poll?year=2024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9388" y="3213100"/>
            <a:ext cx="8856662" cy="1800225"/>
          </a:xfrm>
          <a:prstGeom prst="rect">
            <a:avLst/>
          </a:prstGeom>
          <a:noFill/>
          <a:ln w="19050">
            <a:solidFill>
              <a:srgbClr val="00CC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С 2018 года на территории муниципального образования Алапаевское осуществляется внедрение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механизмов инициативного бюджетирования.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В соответствии с Порядком софинансирования инициируемых гражданами проектов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осуществляется из 4-х источников: за счет средств населения (минимальный уровень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софинансирования от стоимости проекта от 1% для жителей сельских населенных пунктов до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5%); бизнеса (10%); областного бюджета 50% но не более 2 млн. рублей); местного бюджета.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7950" y="5084763"/>
            <a:ext cx="8856663" cy="1584325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В целях повышения открытости и прозрачности бюджетного процесса, доступности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информации о бюджете гражданскому обществу с 2016 года Министерством финансов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Свердловской области ежегодно проводится оценка открытости бюджетных данных 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муниципальных образованиях, расположенных на территории Свердловской области, по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результатам рейтинга муниципальное образование Алапаевское занимает 1 место.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>
                <a:solidFill>
                  <a:schemeClr val="folHlink"/>
                </a:solidFill>
              </a:rPr>
              <a:t>Муниципальное образование Алапаевское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048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200" b="1" i="1"/>
              <a:t>Благодарю за внимание!</a:t>
            </a:r>
          </a:p>
        </p:txBody>
      </p:sp>
      <p:pic>
        <p:nvPicPr>
          <p:cNvPr id="46084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38200" y="228600"/>
            <a:ext cx="70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72E3741D-DAAC-4A49-B75C-1D4CDC9F849F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 муниципального образования Алапаевское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13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Начальник финансового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Кукарских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г.Алапаевск,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Р.Люксембург, д.31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(34346)3-39-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 3-39-83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alapaevskiyfo@mail.ru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17-00 – пн., вт., ср, чт.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16-00 – пт.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обед с 12-00 до 12-48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дни – сб., вс.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2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07375" y="6400800"/>
            <a:ext cx="936625" cy="457200"/>
          </a:xfrm>
          <a:noFill/>
        </p:spPr>
        <p:txBody>
          <a:bodyPr/>
          <a:lstStyle/>
          <a:p>
            <a:fld id="{0ACDD6B0-7B41-4213-ACD3-B275164FBFA8}" type="slidenum">
              <a:rPr lang="ru-RU" sz="1300" b="1" smtClean="0"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85598-7A83-49F7-A76A-CF3F67392B5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171" name="Picture 4" descr="https://image4.slideserve.com/7727904/slide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7350"/>
            <a:ext cx="8497887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71080-9DB0-4C5E-A4D3-A36244B0AA5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pic>
        <p:nvPicPr>
          <p:cNvPr id="8195" name="Picture 2" descr="http://900igr.net/up/datas/247187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471D1F-E24A-4656-85D4-AFBAF7C560ED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pic>
        <p:nvPicPr>
          <p:cNvPr id="9219" name="Picture 2" descr="http://safonovo-admin.ru/files/860/slaj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569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971550" y="333375"/>
            <a:ext cx="6840538" cy="57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0243" name="Rectangle 12" descr="i14"/>
          <p:cNvSpPr>
            <a:spLocks noGrp="1"/>
          </p:cNvSpPr>
          <p:nvPr>
            <p:ph type="ctrTitle" idx="4294967295"/>
          </p:nvPr>
        </p:nvSpPr>
        <p:spPr>
          <a:xfrm>
            <a:off x="250825" y="908050"/>
            <a:ext cx="8642350" cy="5689600"/>
          </a:xfr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4067175" y="908050"/>
            <a:ext cx="4608513" cy="2233613"/>
          </a:xfrm>
          <a:prstGeom prst="star16">
            <a:avLst>
              <a:gd name="adj" fmla="val 38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ru-RU" sz="1200" b="1" dirty="0"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>
                <a:cs typeface="+mn-cs"/>
              </a:rPr>
              <a:t>МЕЖБЮДЖЕТНЫЕ ТРАНСФЕРТЫ-</a:t>
            </a:r>
            <a:br>
              <a:rPr lang="ru-RU" sz="1200" b="1" dirty="0">
                <a:cs typeface="+mn-cs"/>
              </a:rPr>
            </a:b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денежные</a:t>
            </a: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средства, перечисляемые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Из  одного бюджета бюджетной системы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Российской Федерации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другому бюджету</a:t>
            </a: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b="1" dirty="0">
              <a:cs typeface="+mn-cs"/>
            </a:endParaRPr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>
            <a:off x="250825" y="4292600"/>
            <a:ext cx="4608513" cy="2376488"/>
          </a:xfrm>
          <a:prstGeom prst="star16">
            <a:avLst>
              <a:gd name="adj" fmla="val 43111"/>
            </a:avLst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/>
          </a:p>
          <a:p>
            <a:pPr algn="ctr"/>
            <a:r>
              <a:rPr lang="ru-RU" sz="1200" b="1"/>
              <a:t>МЕЖБЮДЖЕТНЫЕ ОТНОШЕНИЯ-</a:t>
            </a:r>
          </a:p>
          <a:p>
            <a:pPr algn="ctr"/>
            <a:r>
              <a:rPr lang="ru-RU" sz="1200" b="1" i="1"/>
              <a:t>Взаимоотношения между публично-правовыми </a:t>
            </a:r>
          </a:p>
          <a:p>
            <a:pPr algn="ctr"/>
            <a:r>
              <a:rPr lang="ru-RU" sz="1200" b="1" i="1"/>
              <a:t>образованиями</a:t>
            </a:r>
            <a:br>
              <a:rPr lang="ru-RU" sz="1200" b="1" i="1"/>
            </a:br>
            <a:r>
              <a:rPr lang="ru-RU" sz="1200" b="1" i="1"/>
              <a:t>по вопросам регулирования бюджетных </a:t>
            </a:r>
          </a:p>
          <a:p>
            <a:pPr algn="ctr"/>
            <a:r>
              <a:rPr lang="ru-RU" sz="1200" b="1" i="1"/>
              <a:t>Правоотношений,</a:t>
            </a:r>
          </a:p>
          <a:p>
            <a:pPr algn="ctr"/>
            <a:r>
              <a:rPr lang="ru-RU" sz="1200" b="1" i="1"/>
              <a:t>Организации и осуществления </a:t>
            </a:r>
          </a:p>
          <a:p>
            <a:pPr algn="ctr"/>
            <a:r>
              <a:rPr lang="ru-RU" sz="1200" b="1" i="1"/>
              <a:t>бюджетного процесса</a:t>
            </a:r>
          </a:p>
          <a:p>
            <a:pPr algn="ctr"/>
            <a:r>
              <a:rPr lang="ru-RU" sz="1200" b="1" i="1"/>
              <a:t> </a:t>
            </a:r>
          </a:p>
          <a:p>
            <a:pPr algn="ctr"/>
            <a:endParaRPr lang="ru-RU" sz="1200"/>
          </a:p>
        </p:txBody>
      </p:sp>
      <p:pic>
        <p:nvPicPr>
          <p:cNvPr id="1639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2736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508500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179388" y="3141663"/>
            <a:ext cx="2251075" cy="1081087"/>
          </a:xfrm>
          <a:prstGeom prst="roundRect">
            <a:avLst>
              <a:gd name="adj" fmla="val 16667"/>
            </a:avLst>
          </a:prstGeom>
          <a:solidFill>
            <a:srgbClr val="FFCD2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Дотации </a:t>
            </a:r>
            <a:r>
              <a:rPr lang="ru-RU" sz="1200" b="1"/>
              <a:t>(от лат. «</a:t>
            </a:r>
            <a:r>
              <a:rPr lang="en-US" sz="1200" b="1"/>
              <a:t>Dotatio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дар, пожертвование)-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без определения конкретной</a:t>
            </a:r>
          </a:p>
          <a:p>
            <a:pPr algn="ctr"/>
            <a:r>
              <a:rPr lang="ru-RU" sz="1200" b="1"/>
              <a:t>цели их использования</a:t>
            </a:r>
          </a:p>
          <a:p>
            <a:pPr algn="ctr"/>
            <a:r>
              <a:rPr lang="ru-RU" sz="1200" b="1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auto">
          <a:xfrm>
            <a:off x="2555875" y="3213100"/>
            <a:ext cx="3240088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Субвенции </a:t>
            </a:r>
            <a:r>
              <a:rPr lang="ru-RU" sz="1200" b="1"/>
              <a:t>(от лат. «</a:t>
            </a:r>
            <a:r>
              <a:rPr lang="en-US" sz="1200" b="1"/>
              <a:t>Subvenire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приходить на помощь )-</a:t>
            </a:r>
          </a:p>
          <a:p>
            <a:pPr algn="ctr"/>
            <a:r>
              <a:rPr lang="ru-RU" sz="1200" b="1"/>
              <a:t>Предоставляются на финансирование </a:t>
            </a:r>
          </a:p>
          <a:p>
            <a:pPr algn="ctr"/>
            <a:r>
              <a:rPr lang="ru-RU" sz="1200" b="1"/>
              <a:t>«переданных» местным</a:t>
            </a:r>
          </a:p>
          <a:p>
            <a:pPr algn="ctr"/>
            <a:r>
              <a:rPr lang="ru-RU" sz="1200" b="1"/>
              <a:t> бюджетам расходных обязательств РФ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5940425" y="3284538"/>
            <a:ext cx="262731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Субсидии </a:t>
            </a:r>
            <a:r>
              <a:rPr lang="ru-RU" sz="1200" b="1"/>
              <a:t>(от лат. «</a:t>
            </a:r>
            <a:r>
              <a:rPr lang="en-US" sz="1200" b="1"/>
              <a:t>Subsidium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поддержка 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на условиях долевого </a:t>
            </a:r>
          </a:p>
          <a:p>
            <a:pPr algn="ctr"/>
            <a:r>
              <a:rPr lang="ru-RU" sz="1200" b="1"/>
              <a:t>софинансирования </a:t>
            </a:r>
          </a:p>
          <a:p>
            <a:pPr algn="ctr"/>
            <a:r>
              <a:rPr lang="ru-RU" sz="1200" b="1"/>
              <a:t>расходов других бюджетов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DEFC6-4616-4EC5-B80D-95B00E385DD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16390" grpId="0" animBg="1"/>
      <p:bldP spid="16393" grpId="0" animBg="1"/>
      <p:bldP spid="16394" grpId="0" animBg="1"/>
      <p:bldP spid="16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5575" cy="1368425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Направления зачисления налогов в 2020 ГОДУ, уплачиваемых гражданами </a:t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b="1" cap="all" dirty="0" err="1" smtClean="0">
                <a:latin typeface="Times New Roman" pitchFamily="18" charset="0"/>
                <a:cs typeface="Times New Roman" pitchFamily="18" charset="0"/>
              </a:rPr>
              <a:t>аЛАПАЕВСКОЕ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17" y="1412776"/>
          <a:ext cx="705681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740650" y="3143250"/>
            <a:ext cx="1223963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11270" name="TextBox 24"/>
          <p:cNvSpPr txBox="1">
            <a:spLocks noChangeArrowheads="1"/>
          </p:cNvSpPr>
          <p:nvPr/>
        </p:nvSpPr>
        <p:spPr bwMode="auto">
          <a:xfrm>
            <a:off x="7745413" y="5032375"/>
            <a:ext cx="1223962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sp>
        <p:nvSpPr>
          <p:cNvPr id="13319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66F3-50E4-4C08-9DB5-D9C351952F92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19391</TotalTime>
  <Words>3881</Words>
  <Application>Microsoft Office PowerPoint</Application>
  <PresentationFormat>Экран (4:3)</PresentationFormat>
  <Paragraphs>1158</Paragraphs>
  <Slides>46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Пиксел</vt:lpstr>
      <vt:lpstr>О бюджете  муниципального образования Алапаевское на 2024 год и плановый                                период 2025 и 2026 годов   Решение Думы МО Алапаевское                                                                                                                            от 14.12.2023 № 291</vt:lpstr>
      <vt:lpstr>Слайд 2</vt:lpstr>
      <vt:lpstr>Каждый житель муниципального образования Алапаевское может при желании внести предложения по проекту бюджета  муниципального образования Алапаевское </vt:lpstr>
      <vt:lpstr>Слайд 4</vt:lpstr>
      <vt:lpstr>Слайд 5</vt:lpstr>
      <vt:lpstr>Слайд 6</vt:lpstr>
      <vt:lpstr>Слайд 7</vt:lpstr>
      <vt:lpstr>                           </vt:lpstr>
      <vt:lpstr>Направления зачисления налогов в 2020 ГОДУ, уплачиваемых гражданами  МУНИЦИПАЛЬНОГО ОБРАЗОВАНИЯ аЛАПАЕВСКОЕ</vt:lpstr>
      <vt:lpstr>  Основные параметры бюджета  муниципального образования Алапаевское  на 2024 год плановый период 2025 и 2026 годов </vt:lpstr>
      <vt:lpstr>Слайд 11</vt:lpstr>
      <vt:lpstr>Слайд 12</vt:lpstr>
      <vt:lpstr>Слайд 13</vt:lpstr>
      <vt:lpstr> Крупнейшие налогоплательщики муниципального образования Алапаевское</vt:lpstr>
      <vt:lpstr>Слайд 15</vt:lpstr>
      <vt:lpstr>Слайд 16</vt:lpstr>
      <vt:lpstr>Слайд 17</vt:lpstr>
      <vt:lpstr>Виды финансовой помощи</vt:lpstr>
      <vt:lpstr>Слайд 19</vt:lpstr>
      <vt:lpstr>Слайд 20</vt:lpstr>
      <vt:lpstr>Слайд 21</vt:lpstr>
      <vt:lpstr>Слайд 22</vt:lpstr>
      <vt:lpstr>Слайд 23</vt:lpstr>
      <vt:lpstr>В целях повышения эффективности и результативности бюджетных расходов бюджет муниципального образования формируется по 17 муниципальным программам.</vt:lpstr>
      <vt:lpstr>Муниципальные программы                     муниципального образования Алапаевское                                                                                                                   тыс.руб.  </vt:lpstr>
      <vt:lpstr>Структура программно-целевого бюджета  по расходам</vt:lpstr>
      <vt:lpstr>Расходы по функциональной классификации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Дополнительная информация для граждан</vt:lpstr>
      <vt:lpstr>Слайд 45</vt:lpstr>
      <vt:lpstr>Контактная информация Разработчиком презентации «Бюджет для граждан»  является Финансовое управление Администрации муниципального образования Алапаевское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1290</cp:revision>
  <cp:lastPrinted>2014-12-03T06:51:10Z</cp:lastPrinted>
  <dcterms:created xsi:type="dcterms:W3CDTF">1601-01-01T00:00:00Z</dcterms:created>
  <dcterms:modified xsi:type="dcterms:W3CDTF">2024-02-09T05:26:30Z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